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2" r:id="rId3"/>
    <p:sldId id="286" r:id="rId4"/>
    <p:sldId id="291" r:id="rId5"/>
    <p:sldId id="273" r:id="rId6"/>
    <p:sldId id="274" r:id="rId7"/>
    <p:sldId id="292" r:id="rId8"/>
    <p:sldId id="290" r:id="rId9"/>
    <p:sldId id="289" r:id="rId10"/>
    <p:sldId id="271" r:id="rId11"/>
  </p:sldIdLst>
  <p:sldSz cx="9144000" cy="6858000" type="screen4x3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990" autoAdjust="0"/>
  </p:normalViewPr>
  <p:slideViewPr>
    <p:cSldViewPr>
      <p:cViewPr>
        <p:scale>
          <a:sx n="75" d="100"/>
          <a:sy n="75" d="100"/>
        </p:scale>
        <p:origin x="-1014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0842846E-1973-4CB4-8EB6-8E936CF80148}" type="datetimeFigureOut">
              <a:rPr lang="de-DE" smtClean="0"/>
              <a:pPr/>
              <a:t>23.09.2015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6947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9109" y="9496947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67802A20-76DD-4893-ADBD-81271D8EC75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014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10" y="0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E8084A9B-CF40-401F-98E6-182E5BFF7A03}" type="datetimeFigureOut">
              <a:rPr lang="de-DE" smtClean="0"/>
              <a:pPr/>
              <a:t>23.09.2015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4" tIns="46497" rIns="92994" bIns="4649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5" y="4749086"/>
            <a:ext cx="5492750" cy="4499134"/>
          </a:xfrm>
          <a:prstGeom prst="rect">
            <a:avLst/>
          </a:prstGeom>
        </p:spPr>
        <p:txBody>
          <a:bodyPr vert="horz" lIns="92994" tIns="46497" rIns="92994" bIns="4649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5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10" y="9496435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8D101A8E-9D6A-456C-909C-D701772B9F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73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D738F2-6791-4B92-833F-39A44F3764C8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57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574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7AEF0-0151-4DC3-8C3D-9599CF2BC87C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6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B615-8F0F-41B8-8C78-4C4E5A755404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4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B6E9-3CF0-4EDC-B8F6-21E273177C49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299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15BF-0984-4C4C-A631-7399323EA339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85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AFB454-E8A0-4FE7-8DB7-CCE1E3952516}" type="datetime1">
              <a:rPr lang="de-DE" smtClean="0"/>
              <a:pPr/>
              <a:t>23.09.2015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feld 1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4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30D-6F94-4ACA-997E-9ED090AEEABE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8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7C2E-12B9-4A69-9C74-CDE9B1BD58A9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97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F841-0825-4685-8D5D-6E35565376C1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3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8A464-1A6F-4A18-8D16-D96649E8A433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62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667-3B91-4ADC-8642-08093D1F49E5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57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760A-7CB5-415B-B031-1226451DF38B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48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6FF53-9FBC-426E-9553-90B1B61FD73D}" type="datetime1">
              <a:rPr lang="de-DE" smtClean="0"/>
              <a:pPr/>
              <a:t>23.09.2015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8" name="Picture 2" descr="T:\_zsh_Veröffentlichungen\_PR\_ZSH_Logo\LOGO_ZSH_ohne_Text_klein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8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0" y="0"/>
            <a:ext cx="9144000" cy="4365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2800" b="1">
              <a:solidFill>
                <a:schemeClr val="bg1"/>
              </a:solidFill>
            </a:endParaRPr>
          </a:p>
        </p:txBody>
      </p:sp>
      <p:sp>
        <p:nvSpPr>
          <p:cNvPr id="7171" name="Textfeld 2"/>
          <p:cNvSpPr txBox="1">
            <a:spLocks noChangeArrowheads="1"/>
          </p:cNvSpPr>
          <p:nvPr/>
        </p:nvSpPr>
        <p:spPr bwMode="auto">
          <a:xfrm>
            <a:off x="0" y="1944122"/>
            <a:ext cx="9180512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dirty="0" smtClean="0">
                <a:solidFill>
                  <a:schemeClr val="bg1"/>
                </a:solidFill>
              </a:rPr>
              <a:t>Menschen gewinnen, Migration ermöglichen,</a:t>
            </a:r>
          </a:p>
          <a:p>
            <a:pPr algn="ctr" eaLnBrk="1" hangingPunct="1"/>
            <a:r>
              <a:rPr lang="de-DE" altLang="de-DE" dirty="0" smtClean="0">
                <a:solidFill>
                  <a:schemeClr val="bg1"/>
                </a:solidFill>
              </a:rPr>
              <a:t>demografischen Wandel in Sachsen-Anhalt gestalten.</a:t>
            </a:r>
          </a:p>
          <a:p>
            <a:pPr algn="ctr" eaLnBrk="1" hangingPunct="1"/>
            <a:r>
              <a:rPr lang="de-DE" altLang="de-DE" dirty="0" smtClean="0">
                <a:solidFill>
                  <a:schemeClr val="bg1"/>
                </a:solidFill>
              </a:rPr>
              <a:t>Kommunaler Dialog und Zuwanderung internationaler Fachkräfte als Lösungswege.</a:t>
            </a:r>
            <a:endParaRPr lang="de-DE" altLang="de-DE" sz="28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de-DE" altLang="de-DE" sz="4000" b="1" dirty="0" smtClean="0"/>
          </a:p>
          <a:p>
            <a:pPr algn="ctr" eaLnBrk="1" hangingPunct="1"/>
            <a:r>
              <a:rPr lang="de-DE" altLang="de-DE" sz="4000" b="1" dirty="0" smtClean="0"/>
              <a:t>Das Fallbeispiel </a:t>
            </a:r>
            <a:r>
              <a:rPr lang="de-DE" altLang="de-DE" sz="4000" b="1" dirty="0" err="1" smtClean="0"/>
              <a:t>Hettstedt</a:t>
            </a:r>
            <a:endParaRPr lang="de-DE" altLang="de-DE" sz="4000" b="1" dirty="0" smtClean="0"/>
          </a:p>
          <a:p>
            <a:pPr algn="ctr" eaLnBrk="1" hangingPunct="1"/>
            <a:endParaRPr lang="de-DE" altLang="de-DE" sz="2400" b="1" dirty="0" smtClean="0"/>
          </a:p>
          <a:p>
            <a:pPr eaLnBrk="1" hangingPunct="1"/>
            <a:endParaRPr lang="de-DE" altLang="de-DE" sz="2000" dirty="0" smtClean="0"/>
          </a:p>
          <a:p>
            <a:pPr algn="ctr" eaLnBrk="1" hangingPunct="1"/>
            <a:r>
              <a:rPr lang="de-DE" altLang="de-DE" sz="2400" dirty="0"/>
              <a:t>Dr. Andreas </a:t>
            </a:r>
            <a:r>
              <a:rPr lang="de-DE" altLang="de-DE" sz="2400" dirty="0" smtClean="0"/>
              <a:t>Siegert</a:t>
            </a:r>
          </a:p>
          <a:p>
            <a:pPr eaLnBrk="1" hangingPunct="1"/>
            <a:endParaRPr lang="de-DE" altLang="de-DE" sz="2000" dirty="0">
              <a:solidFill>
                <a:schemeClr val="bg1"/>
              </a:solidFill>
            </a:endParaRPr>
          </a:p>
          <a:p>
            <a:pPr eaLnBrk="1" hangingPunct="1"/>
            <a:r>
              <a:rPr lang="de-DE" altLang="de-DE" sz="2000" dirty="0" smtClean="0">
                <a:solidFill>
                  <a:schemeClr val="bg1"/>
                </a:solidFill>
              </a:rPr>
              <a:t>22.9.2015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  <p:pic>
        <p:nvPicPr>
          <p:cNvPr id="7175" name="Picture 2" descr="Allgemeiner Arbeitgeberverband der Wirtschaft für Sachsen-Anhalt e. V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36734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4" descr="BVMW - Bundesverband mittelständische Wirtschaf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836613"/>
            <a:ext cx="14382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6" descr="http://www.network-kmu.de/go/tgl/_ws/mediabase/_ts_1133264419000/images/modules/addresses_accounts/pic/_auto_273046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88913"/>
            <a:ext cx="2000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" descr="IAB Institut für Arbeitsmarkt- und Berufsforschung (c) iab.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83" y="188913"/>
            <a:ext cx="1137206" cy="74456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0" descr="Bild in Originalgröße anzeig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20716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4" descr="Bild in Originalgröße anzeige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981075"/>
            <a:ext cx="27368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2" descr="Bild in Originalgröße anzeige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7" y="188913"/>
            <a:ext cx="108108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81075"/>
            <a:ext cx="11255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4259CE6-4AAA-44CD-AA25-73F8B717AE32}" type="slidenum">
              <a:rPr lang="de-DE" sz="1600" smtClean="0">
                <a:solidFill>
                  <a:schemeClr val="tx1"/>
                </a:solidFill>
              </a:rPr>
              <a:pPr/>
              <a:t>1</a:t>
            </a:fld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6715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1077" y="161345"/>
            <a:ext cx="90145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altLang="de-DE" sz="2000" b="1" dirty="0">
                <a:solidFill>
                  <a:schemeClr val="bg1"/>
                </a:solidFill>
              </a:rPr>
              <a:t>Menschen gewinnen, Migration ermöglichen, demografischen Wandel </a:t>
            </a:r>
            <a:r>
              <a:rPr lang="de-DE" altLang="de-DE" sz="2000" b="1" dirty="0" smtClean="0">
                <a:solidFill>
                  <a:schemeClr val="bg1"/>
                </a:solidFill>
              </a:rPr>
              <a:t/>
            </a:r>
            <a:br>
              <a:rPr lang="de-DE" altLang="de-DE" sz="2000" b="1" dirty="0" smtClean="0">
                <a:solidFill>
                  <a:schemeClr val="bg1"/>
                </a:solidFill>
              </a:rPr>
            </a:br>
            <a:r>
              <a:rPr lang="de-DE" altLang="de-DE" sz="2000" b="1" dirty="0" smtClean="0">
                <a:solidFill>
                  <a:schemeClr val="bg1"/>
                </a:solidFill>
              </a:rPr>
              <a:t>in </a:t>
            </a:r>
            <a:r>
              <a:rPr lang="de-DE" altLang="de-DE" sz="2000" b="1" dirty="0">
                <a:solidFill>
                  <a:schemeClr val="bg1"/>
                </a:solidFill>
              </a:rPr>
              <a:t>Sachsen-Anhalt gestalten. 	</a:t>
            </a:r>
            <a:r>
              <a:rPr lang="de-DE" altLang="de-DE" sz="2000" b="1" dirty="0" smtClean="0">
                <a:solidFill>
                  <a:schemeClr val="bg1"/>
                </a:solidFill>
              </a:rPr>
              <a:t/>
            </a:r>
            <a:br>
              <a:rPr lang="de-DE" altLang="de-DE" sz="2000" b="1" dirty="0" smtClean="0">
                <a:solidFill>
                  <a:schemeClr val="bg1"/>
                </a:solidFill>
              </a:rPr>
            </a:br>
            <a:r>
              <a:rPr lang="de-DE" altLang="de-DE" sz="2000" dirty="0" smtClean="0">
                <a:solidFill>
                  <a:schemeClr val="bg1"/>
                </a:solidFill>
              </a:rPr>
              <a:t>Kommunaler </a:t>
            </a:r>
            <a:r>
              <a:rPr lang="de-DE" altLang="de-DE" sz="2000" dirty="0">
                <a:solidFill>
                  <a:schemeClr val="bg1"/>
                </a:solidFill>
              </a:rPr>
              <a:t>Dialog und Zuwanderung </a:t>
            </a:r>
            <a:r>
              <a:rPr lang="de-DE" altLang="de-DE" sz="2000" dirty="0" smtClean="0">
                <a:solidFill>
                  <a:schemeClr val="bg1"/>
                </a:solidFill>
              </a:rPr>
              <a:t>internationaler </a:t>
            </a:r>
            <a:r>
              <a:rPr lang="de-DE" altLang="de-DE" sz="2000" dirty="0">
                <a:solidFill>
                  <a:schemeClr val="bg1"/>
                </a:solidFill>
              </a:rPr>
              <a:t>Fachkräfte als Lösungswege.</a:t>
            </a:r>
            <a:br>
              <a:rPr lang="de-DE" altLang="de-DE" sz="2000" dirty="0">
                <a:solidFill>
                  <a:schemeClr val="bg1"/>
                </a:solidFill>
              </a:rPr>
            </a:br>
            <a:endParaRPr lang="de-DE" altLang="de-DE" sz="2000" dirty="0" smtClean="0">
              <a:solidFill>
                <a:schemeClr val="bg1"/>
              </a:solidFill>
            </a:endParaRPr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288925" y="6263734"/>
            <a:ext cx="71633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600" dirty="0" smtClean="0"/>
              <a:t>Zentrum für Sozialforschung Halle 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40496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0213" y="2110784"/>
            <a:ext cx="8291512" cy="41703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Projektansatz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Ausgangslage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Demografische Entwicklung der Stadt</a:t>
            </a: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Entwicklung der Mietpreise</a:t>
            </a: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Entwicklung der Wasserpreise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„Was wäre wenn…?“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Fazit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Handlungsbedarfe</a:t>
            </a:r>
            <a:endParaRPr lang="de-DE" sz="2200" dirty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de-DE" sz="2200" dirty="0">
              <a:solidFill>
                <a:schemeClr val="bg1">
                  <a:lumMod val="6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31684" y="476672"/>
            <a:ext cx="2060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Gliederung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2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4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79512" y="116632"/>
            <a:ext cx="2499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Projektansatz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484784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Verknüpfung von demografischem Wandel und Einwanderungsszenarien durch:</a:t>
            </a:r>
          </a:p>
          <a:p>
            <a:endParaRPr lang="de-DE" sz="2800" dirty="0" smtClean="0"/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Vernetzung/ Einbindung von Akteuren,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vergleichende Analysen (z.B. Ursachen/ Folgen der Veränderung vor Ort),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Entwicklung eines Konzeptes unter Einbeziehung der Öffentlichkeit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Entwicklung eines Leitfadens,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Nachhaltigkeit als Projektziel.</a:t>
            </a:r>
          </a:p>
        </p:txBody>
      </p:sp>
      <p:sp>
        <p:nvSpPr>
          <p:cNvPr id="7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3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0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79512" y="116632"/>
            <a:ext cx="2481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Ausgangslage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48478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/>
              <a:t>Hettstedt</a:t>
            </a:r>
            <a:r>
              <a:rPr lang="de-DE" sz="2800" dirty="0" smtClean="0"/>
              <a:t> ist gekennzeichnet durch…</a:t>
            </a:r>
          </a:p>
          <a:p>
            <a:endParaRPr lang="de-DE" sz="2800" dirty="0" smtClean="0"/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…die Bereitschaft, kommunalpolitische Grundsatzfragen öffentlich zur Diskussion zu stellen und 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…zur Offenheit gegenüber Flüchtlingen;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…den Willen zu kooperieren, um die Geschicke der Stadt positiv zu beeinflussen;</a:t>
            </a:r>
          </a:p>
          <a:p>
            <a:pPr>
              <a:buFont typeface="Wingdings" pitchFamily="2" charset="2"/>
              <a:buChar char="§"/>
            </a:pPr>
            <a:r>
              <a:rPr lang="de-DE" sz="2800" dirty="0" smtClean="0"/>
              <a:t> …eine aufgeschlossene Stadtverwaltung, die faktenbasierte Entscheidungen vorbereitet.</a:t>
            </a:r>
          </a:p>
        </p:txBody>
      </p:sp>
      <p:sp>
        <p:nvSpPr>
          <p:cNvPr id="7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4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0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331684" y="116632"/>
            <a:ext cx="6543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Demografische Entwicklung der Stadt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5652120" y="1693257"/>
            <a:ext cx="334786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Eingemeindungen kompensierten Bevölkerungsrückgang</a:t>
            </a:r>
            <a:endParaRPr lang="de-DE" sz="2000" b="1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35496" y="1700808"/>
          <a:ext cx="55446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  <a:gridCol w="1353616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de-DE" dirty="0" smtClean="0"/>
                        <a:t>Entwicklung der Einwohnerzahlen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1995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11.755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14.343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14.582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13.796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1" y="3108568"/>
          <a:ext cx="558011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943"/>
                <a:gridCol w="1405943"/>
                <a:gridCol w="1405943"/>
                <a:gridCol w="1362282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de-DE" dirty="0" smtClean="0"/>
                        <a:t>Altersdurchschnitt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0" baseline="0" dirty="0" smtClean="0"/>
                        <a:t>(gesamt)</a:t>
                      </a:r>
                      <a:endParaRPr lang="de-DE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1995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43,71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51,81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54,24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55,39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/>
        </p:nvGraphicFramePr>
        <p:xfrm>
          <a:off x="0" y="4404712"/>
          <a:ext cx="558011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943"/>
                <a:gridCol w="1405943"/>
                <a:gridCol w="1405943"/>
                <a:gridCol w="1362282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de-DE" dirty="0" smtClean="0"/>
                        <a:t>Altersdurchschnitt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0" baseline="0" dirty="0" smtClean="0"/>
                        <a:t>(nur Frauen)</a:t>
                      </a:r>
                      <a:endParaRPr lang="de-DE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1995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43,09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49,88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51,88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52,77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feld 17"/>
          <p:cNvSpPr txBox="1"/>
          <p:nvPr/>
        </p:nvSpPr>
        <p:spPr>
          <a:xfrm>
            <a:off x="5652120" y="2773377"/>
            <a:ext cx="334786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Durchschnittsalter der Gesamtbevölkerung steigt stetig</a:t>
            </a:r>
            <a:endParaRPr lang="de-DE" sz="20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5652120" y="3886016"/>
            <a:ext cx="3347864" cy="1631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Durchschnittsalter der Frauen ist über dem geburtsfähigen Alter; eine Reproduktion der Bevölkerung ist nicht mehr möglich</a:t>
            </a:r>
            <a:endParaRPr lang="de-DE" sz="2000" b="1" dirty="0"/>
          </a:p>
        </p:txBody>
      </p:sp>
      <p:sp>
        <p:nvSpPr>
          <p:cNvPr id="20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5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331684" y="116632"/>
            <a:ext cx="4857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Entwicklung der Mietpreise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004048" y="2132856"/>
            <a:ext cx="396044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Zurückgehende Nachfrage lässt die Mietpreise fallen. Aber nicht auskömmliche Preise ruinieren den kommunalen Haushalt.</a:t>
            </a:r>
            <a:endParaRPr lang="de-DE" sz="2000" b="1" dirty="0"/>
          </a:p>
        </p:txBody>
      </p:sp>
      <p:sp>
        <p:nvSpPr>
          <p:cNvPr id="12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6</a:t>
            </a:fld>
            <a:endParaRPr lang="de-DE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179512" y="1412776"/>
          <a:ext cx="4536505" cy="209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152128"/>
                <a:gridCol w="2376265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de-DE" dirty="0" smtClean="0"/>
                        <a:t>Beispiel:</a:t>
                      </a:r>
                      <a:r>
                        <a:rPr lang="de-DE" baseline="0" dirty="0" smtClean="0"/>
                        <a:t> Entwicklung der Mieten im I. WK </a:t>
                      </a:r>
                      <a:r>
                        <a:rPr lang="de-DE" sz="1600" b="0" baseline="0" dirty="0" smtClean="0"/>
                        <a:t>(nur städtische Wohnungsbaugesellschaft)</a:t>
                      </a:r>
                      <a:endParaRPr lang="de-DE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nominal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inflationsbereinigt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4,50 €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3,90 €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4,70 €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4,39 €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4,70 €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4,11 €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179512" y="3568288"/>
          <a:ext cx="4536505" cy="209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728192"/>
                <a:gridCol w="1800201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de-DE" dirty="0" smtClean="0"/>
                        <a:t>Beispiel: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Leerstand</a:t>
                      </a:r>
                      <a:r>
                        <a:rPr lang="de-DE" baseline="0" dirty="0" smtClean="0"/>
                        <a:t>  </a:t>
                      </a:r>
                    </a:p>
                    <a:p>
                      <a:r>
                        <a:rPr lang="de-DE" sz="1600" b="0" baseline="0" dirty="0" smtClean="0"/>
                        <a:t>(nur städtische Wohnungsbaugesellschaft)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II. WK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IV. WK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3,0%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2,5%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4,4%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10,0%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2014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7,6%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23,5%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5004048" y="3717032"/>
            <a:ext cx="396044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Wohnungsbaugesellschaften als Instrument städtischer Einflussnahme belasten den Haushalt.</a:t>
            </a:r>
          </a:p>
          <a:p>
            <a:pPr algn="ctr"/>
            <a:r>
              <a:rPr lang="de-DE" sz="2000" b="1" dirty="0" smtClean="0"/>
              <a:t>Denn die Attraktivität von Wohnbezirken verändert sich.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331684" y="116632"/>
            <a:ext cx="3709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„Was wäre wenn…?“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251520" y="1767200"/>
          <a:ext cx="856895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890068"/>
                <a:gridCol w="3310732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de-DE" baseline="0" dirty="0" smtClean="0"/>
                        <a:t>Beispiel: Entwicklung von Trinkwasserpreisen bis 2025 </a:t>
                      </a:r>
                      <a:r>
                        <a:rPr lang="de-DE" b="0" baseline="0" dirty="0" smtClean="0"/>
                        <a:t>(inflationsbereinigt; nur auf Grundlage der Verbrauchsentwicklung prognostiziert)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Szenario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Bevölkerung entwickelt</a:t>
                      </a:r>
                      <a:r>
                        <a:rPr lang="de-DE" baseline="0" dirty="0" smtClean="0"/>
                        <a:t> sich wie bis 2025 prognostiziert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Preissteigerung um 12,8%</a:t>
                      </a:r>
                      <a:endParaRPr lang="de-DE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Szenario</a:t>
                      </a:r>
                      <a:r>
                        <a:rPr lang="de-DE" baseline="0" dirty="0" smtClean="0"/>
                        <a:t> 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100 Einwanderer jährlich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Preissteigerung um 6,25%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Szenario</a:t>
                      </a:r>
                      <a:r>
                        <a:rPr lang="de-DE" baseline="0" dirty="0" smtClean="0"/>
                        <a:t> 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 Einwanderer jährlich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Preissteigerung</a:t>
                      </a:r>
                      <a:r>
                        <a:rPr lang="de-DE" baseline="0" dirty="0" smtClean="0"/>
                        <a:t> um 1,36%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251520" y="4030032"/>
            <a:ext cx="8568952" cy="1631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Neben den Preissteigerungen werden sich die Preisstrukturen verändern: der Anteil des Verbrauchspreises wird auf 10-15% sinken, während der Grundpreis auf 85-90% steigen wird.</a:t>
            </a:r>
          </a:p>
          <a:p>
            <a:pPr algn="ctr"/>
            <a:r>
              <a:rPr lang="de-DE" sz="2000" b="1" dirty="0" smtClean="0"/>
              <a:t>Vergleichbare Annahmen können für die Entwicklung der Abwasserpreise getroffen werden. </a:t>
            </a:r>
            <a:endParaRPr lang="de-DE" sz="2000" b="1" dirty="0"/>
          </a:p>
        </p:txBody>
      </p:sp>
      <p:sp>
        <p:nvSpPr>
          <p:cNvPr id="10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7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421085" y="1268760"/>
            <a:ext cx="8291512" cy="47551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Um im Wettbewerb um qualifizierte Einwanderer attraktiv zu sein ist ein in sich stimmiger Politikansatz nötig; Dazu notwendige Informationen/ Daten sind nicht, nur eingeschränkt oder mit großem Aufwand auf kommunaler Ebene verfügbar;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An der Aufnahme/ Integration von Einwanderern interessierte Kommunen haben kaum Handlungsspielräume;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Unterstützende und in eine Gesamtstrategie  eingebettete Strukturen zur Integration von Einwanderern in die Kommunen fehlen;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Möglichkeiten kommunaler „Profilierung“ sollten eröffnet werden;</a:t>
            </a:r>
          </a:p>
        </p:txBody>
      </p:sp>
      <p:sp>
        <p:nvSpPr>
          <p:cNvPr id="6" name="Rechteck 5"/>
          <p:cNvSpPr/>
          <p:nvPr/>
        </p:nvSpPr>
        <p:spPr>
          <a:xfrm>
            <a:off x="539552" y="260648"/>
            <a:ext cx="9717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Fazit</a:t>
            </a:r>
            <a:endParaRPr lang="de-DE" altLang="de-DE" sz="3200" dirty="0" smtClean="0">
              <a:solidFill>
                <a:schemeClr val="bg1"/>
              </a:solidFill>
            </a:endParaRPr>
          </a:p>
        </p:txBody>
      </p:sp>
      <p:sp>
        <p:nvSpPr>
          <p:cNvPr id="8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8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0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421085" y="1268760"/>
            <a:ext cx="8291512" cy="47551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Bereitstellung von Ressourcen konzentriert sich auf den integrationspolitischen „Status Quo“: Unterbringung in bisherigen Strukturen, Verfahren zur Erhebung beruflicher Qualifikationen und Kompetenzen berücksichtigen Aspekte der Herkunftsgesellschaften unzureichend;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Verwaltungsvereinfachung mit dem glaubwürdigen Signal der Öffnung gegenüber anerkannten Asylbewerbern;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Aspekte der Kompetenzbündelung in eine stimmige Landespolitik zugunsten von Einwanderung einfließen lassen;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de-DE" sz="2400" dirty="0" smtClean="0">
                <a:cs typeface="Calibri" pitchFamily="34" charset="0"/>
              </a:rPr>
              <a:t>Initiierung von Pilotprojekten zur Verbesserung sozialer/ beruflicher Integrations- und Bindungsstrategien v.a. in ländlichen Räumen.</a:t>
            </a:r>
          </a:p>
        </p:txBody>
      </p:sp>
      <p:sp>
        <p:nvSpPr>
          <p:cNvPr id="6" name="Rechteck 5"/>
          <p:cNvSpPr/>
          <p:nvPr/>
        </p:nvSpPr>
        <p:spPr>
          <a:xfrm>
            <a:off x="539552" y="260648"/>
            <a:ext cx="3306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Handlungsbedarfe</a:t>
            </a:r>
            <a:endParaRPr lang="de-DE" altLang="de-DE" sz="3200" dirty="0" smtClean="0">
              <a:solidFill>
                <a:schemeClr val="bg1"/>
              </a:solidFill>
            </a:endParaRPr>
          </a:p>
        </p:txBody>
      </p:sp>
      <p:sp>
        <p:nvSpPr>
          <p:cNvPr id="8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8172400" y="255563"/>
            <a:ext cx="735360" cy="365125"/>
          </a:xfrm>
        </p:spPr>
        <p:txBody>
          <a:bodyPr/>
          <a:lstStyle/>
          <a:p>
            <a:fld id="{34259CE6-4AAA-44CD-AA25-73F8B717AE32}" type="slidenum">
              <a:rPr lang="de-DE" sz="1800" b="1" smtClean="0">
                <a:solidFill>
                  <a:schemeClr val="bg1"/>
                </a:solidFill>
              </a:rPr>
              <a:pPr/>
              <a:t>9</a:t>
            </a:fld>
            <a:endParaRPr lang="de-DE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0547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1053</Words>
  <Application>Microsoft Office PowerPoint</Application>
  <PresentationFormat>Bildschirmpräsentation (4:3)</PresentationFormat>
  <Paragraphs>154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Ketzmerick</dc:creator>
  <cp:lastModifiedBy>Christina Buchwald</cp:lastModifiedBy>
  <cp:revision>148</cp:revision>
  <cp:lastPrinted>2015-04-17T03:41:44Z</cp:lastPrinted>
  <dcterms:created xsi:type="dcterms:W3CDTF">2015-03-26T18:28:52Z</dcterms:created>
  <dcterms:modified xsi:type="dcterms:W3CDTF">2015-09-23T15:54:08Z</dcterms:modified>
</cp:coreProperties>
</file>