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2" r:id="rId3"/>
    <p:sldId id="256" r:id="rId4"/>
    <p:sldId id="274" r:id="rId5"/>
    <p:sldId id="275" r:id="rId6"/>
    <p:sldId id="276" r:id="rId7"/>
    <p:sldId id="280" r:id="rId8"/>
    <p:sldId id="278" r:id="rId9"/>
    <p:sldId id="279" r:id="rId10"/>
    <p:sldId id="262" r:id="rId11"/>
    <p:sldId id="281" r:id="rId12"/>
    <p:sldId id="282" r:id="rId13"/>
    <p:sldId id="284" r:id="rId14"/>
    <p:sldId id="285" r:id="rId15"/>
    <p:sldId id="283" r:id="rId16"/>
    <p:sldId id="286" r:id="rId17"/>
    <p:sldId id="271" r:id="rId18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06" autoAdjust="0"/>
    <p:restoredTop sz="94692" autoAdjust="0"/>
  </p:normalViewPr>
  <p:slideViewPr>
    <p:cSldViewPr>
      <p:cViewPr varScale="1">
        <p:scale>
          <a:sx n="70" d="100"/>
          <a:sy n="70" d="100"/>
        </p:scale>
        <p:origin x="-133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.Ohliger\AppData\Local\Microsoft\Windows\INetCache\Content.Outlook\KGNWYHCJ\Aufarbeitung%20der%20Kommunaldaten%20(2)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.Ohliger\AppData\Local\Microsoft\Windows\INetCache\Content.Outlook\KGNWYHCJ\Aufarbeitung%20der%20Kommunaldaten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R.Ohliger\AppData\Local\Microsoft\Windows\INetCache\Content.Outlook\KGNWYHCJ\Aufarbeitung%20der%20Kommunaldaten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'[Aufarbeitung der Kommunaldaten (2).xlsx]Demo Jessen'!$AG$47</c:f>
              <c:strCache>
                <c:ptCount val="1"/>
                <c:pt idx="0">
                  <c:v>0 bis 5</c:v>
                </c:pt>
              </c:strCache>
            </c:strRef>
          </c:tx>
          <c:invertIfNegative val="0"/>
          <c:cat>
            <c:numRef>
              <c:f>'[Aufarbeitung der Kommunaldaten (2).xlsx]Demo Jessen'!$AH$46:$AR$46</c:f>
              <c:numCache>
                <c:formatCode>General</c:formatCode>
                <c:ptCount val="11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Jessen'!$AH$47:$AR$47</c:f>
              <c:numCache>
                <c:formatCode>General</c:formatCode>
                <c:ptCount val="11"/>
                <c:pt idx="1">
                  <c:v>612</c:v>
                </c:pt>
                <c:pt idx="2">
                  <c:v>595</c:v>
                </c:pt>
                <c:pt idx="3">
                  <c:v>601</c:v>
                </c:pt>
                <c:pt idx="4">
                  <c:v>580</c:v>
                </c:pt>
                <c:pt idx="5">
                  <c:v>557</c:v>
                </c:pt>
                <c:pt idx="6">
                  <c:v>562</c:v>
                </c:pt>
                <c:pt idx="7">
                  <c:v>598</c:v>
                </c:pt>
                <c:pt idx="8">
                  <c:v>613</c:v>
                </c:pt>
                <c:pt idx="9">
                  <c:v>622</c:v>
                </c:pt>
                <c:pt idx="10">
                  <c:v>630</c:v>
                </c:pt>
              </c:numCache>
            </c:numRef>
          </c:val>
        </c:ser>
        <c:ser>
          <c:idx val="1"/>
          <c:order val="1"/>
          <c:tx>
            <c:strRef>
              <c:f>'[Aufarbeitung der Kommunaldaten (2).xlsx]Demo Jessen'!$AG$48</c:f>
              <c:strCache>
                <c:ptCount val="1"/>
                <c:pt idx="0">
                  <c:v>6 bis 14</c:v>
                </c:pt>
              </c:strCache>
            </c:strRef>
          </c:tx>
          <c:invertIfNegative val="0"/>
          <c:cat>
            <c:numRef>
              <c:f>'[Aufarbeitung der Kommunaldaten (2).xlsx]Demo Jessen'!$AH$46:$AR$46</c:f>
              <c:numCache>
                <c:formatCode>General</c:formatCode>
                <c:ptCount val="11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Jessen'!$AH$48:$AR$48</c:f>
              <c:numCache>
                <c:formatCode>General</c:formatCode>
                <c:ptCount val="11"/>
                <c:pt idx="1">
                  <c:v>956</c:v>
                </c:pt>
                <c:pt idx="2">
                  <c:v>905</c:v>
                </c:pt>
                <c:pt idx="3">
                  <c:v>892</c:v>
                </c:pt>
                <c:pt idx="4">
                  <c:v>913</c:v>
                </c:pt>
                <c:pt idx="5">
                  <c:v>909</c:v>
                </c:pt>
                <c:pt idx="6">
                  <c:v>960</c:v>
                </c:pt>
                <c:pt idx="7">
                  <c:v>972</c:v>
                </c:pt>
                <c:pt idx="8">
                  <c:v>976</c:v>
                </c:pt>
                <c:pt idx="9">
                  <c:v>978</c:v>
                </c:pt>
                <c:pt idx="10">
                  <c:v>979</c:v>
                </c:pt>
              </c:numCache>
            </c:numRef>
          </c:val>
        </c:ser>
        <c:ser>
          <c:idx val="2"/>
          <c:order val="2"/>
          <c:tx>
            <c:strRef>
              <c:f>'[Aufarbeitung der Kommunaldaten (2).xlsx]Demo Jessen'!$AG$49</c:f>
              <c:strCache>
                <c:ptCount val="1"/>
                <c:pt idx="0">
                  <c:v>15 - 17</c:v>
                </c:pt>
              </c:strCache>
            </c:strRef>
          </c:tx>
          <c:invertIfNegative val="0"/>
          <c:cat>
            <c:numRef>
              <c:f>'[Aufarbeitung der Kommunaldaten (2).xlsx]Demo Jessen'!$AH$46:$AR$46</c:f>
              <c:numCache>
                <c:formatCode>General</c:formatCode>
                <c:ptCount val="11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Jessen'!$AH$49:$AR$49</c:f>
              <c:numCache>
                <c:formatCode>General</c:formatCode>
                <c:ptCount val="11"/>
                <c:pt idx="1">
                  <c:v>624</c:v>
                </c:pt>
                <c:pt idx="2">
                  <c:v>542</c:v>
                </c:pt>
                <c:pt idx="3">
                  <c:v>429</c:v>
                </c:pt>
                <c:pt idx="4">
                  <c:v>340</c:v>
                </c:pt>
                <c:pt idx="5">
                  <c:v>294</c:v>
                </c:pt>
                <c:pt idx="6">
                  <c:v>295</c:v>
                </c:pt>
                <c:pt idx="7">
                  <c:v>305</c:v>
                </c:pt>
                <c:pt idx="8">
                  <c:v>299</c:v>
                </c:pt>
                <c:pt idx="9">
                  <c:v>304</c:v>
                </c:pt>
                <c:pt idx="10">
                  <c:v>318</c:v>
                </c:pt>
              </c:numCache>
            </c:numRef>
          </c:val>
        </c:ser>
        <c:ser>
          <c:idx val="3"/>
          <c:order val="3"/>
          <c:tx>
            <c:strRef>
              <c:f>'[Aufarbeitung der Kommunaldaten (2).xlsx]Demo Jessen'!$AG$50</c:f>
              <c:strCache>
                <c:ptCount val="1"/>
                <c:pt idx="0">
                  <c:v>18 - 24</c:v>
                </c:pt>
              </c:strCache>
            </c:strRef>
          </c:tx>
          <c:invertIfNegative val="0"/>
          <c:cat>
            <c:numRef>
              <c:f>'[Aufarbeitung der Kommunaldaten (2).xlsx]Demo Jessen'!$AH$46:$AR$46</c:f>
              <c:numCache>
                <c:formatCode>General</c:formatCode>
                <c:ptCount val="11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Jessen'!$AH$50:$AR$50</c:f>
              <c:numCache>
                <c:formatCode>General</c:formatCode>
                <c:ptCount val="11"/>
                <c:pt idx="1">
                  <c:v>1423</c:v>
                </c:pt>
                <c:pt idx="2">
                  <c:v>1340</c:v>
                </c:pt>
                <c:pt idx="3">
                  <c:v>1301</c:v>
                </c:pt>
                <c:pt idx="4">
                  <c:v>1212</c:v>
                </c:pt>
                <c:pt idx="5">
                  <c:v>1138</c:v>
                </c:pt>
                <c:pt idx="6">
                  <c:v>1061</c:v>
                </c:pt>
                <c:pt idx="7">
                  <c:v>975</c:v>
                </c:pt>
                <c:pt idx="8">
                  <c:v>855</c:v>
                </c:pt>
                <c:pt idx="9">
                  <c:v>751</c:v>
                </c:pt>
                <c:pt idx="10">
                  <c:v>690</c:v>
                </c:pt>
              </c:numCache>
            </c:numRef>
          </c:val>
        </c:ser>
        <c:ser>
          <c:idx val="4"/>
          <c:order val="4"/>
          <c:tx>
            <c:strRef>
              <c:f>'[Aufarbeitung der Kommunaldaten (2).xlsx]Demo Jessen'!$AG$51</c:f>
              <c:strCache>
                <c:ptCount val="1"/>
                <c:pt idx="0">
                  <c:v>25 - 64</c:v>
                </c:pt>
              </c:strCache>
            </c:strRef>
          </c:tx>
          <c:invertIfNegative val="0"/>
          <c:cat>
            <c:numRef>
              <c:f>'[Aufarbeitung der Kommunaldaten (2).xlsx]Demo Jessen'!$AH$46:$AR$46</c:f>
              <c:numCache>
                <c:formatCode>General</c:formatCode>
                <c:ptCount val="11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Jessen'!$AH$51:$AR$51</c:f>
              <c:numCache>
                <c:formatCode>General</c:formatCode>
                <c:ptCount val="11"/>
                <c:pt idx="1">
                  <c:v>8058</c:v>
                </c:pt>
                <c:pt idx="2">
                  <c:v>7943</c:v>
                </c:pt>
                <c:pt idx="3">
                  <c:v>7873</c:v>
                </c:pt>
                <c:pt idx="4">
                  <c:v>7805</c:v>
                </c:pt>
                <c:pt idx="5">
                  <c:v>7736</c:v>
                </c:pt>
                <c:pt idx="6">
                  <c:v>7983</c:v>
                </c:pt>
                <c:pt idx="7">
                  <c:v>8427</c:v>
                </c:pt>
                <c:pt idx="8">
                  <c:v>8422</c:v>
                </c:pt>
                <c:pt idx="9">
                  <c:v>8417</c:v>
                </c:pt>
                <c:pt idx="10">
                  <c:v>8423</c:v>
                </c:pt>
              </c:numCache>
            </c:numRef>
          </c:val>
        </c:ser>
        <c:ser>
          <c:idx val="5"/>
          <c:order val="5"/>
          <c:tx>
            <c:strRef>
              <c:f>'[Aufarbeitung der Kommunaldaten (2).xlsx]Demo Jessen'!$AG$52</c:f>
              <c:strCache>
                <c:ptCount val="1"/>
                <c:pt idx="0">
                  <c:v>65 bis 105</c:v>
                </c:pt>
              </c:strCache>
            </c:strRef>
          </c:tx>
          <c:invertIfNegative val="0"/>
          <c:cat>
            <c:numRef>
              <c:f>'[Aufarbeitung der Kommunaldaten (2).xlsx]Demo Jessen'!$AH$46:$AR$46</c:f>
              <c:numCache>
                <c:formatCode>General</c:formatCode>
                <c:ptCount val="11"/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Jessen'!$AH$52:$AR$52</c:f>
              <c:numCache>
                <c:formatCode>General</c:formatCode>
                <c:ptCount val="11"/>
                <c:pt idx="1">
                  <c:v>3053</c:v>
                </c:pt>
                <c:pt idx="2">
                  <c:v>3165</c:v>
                </c:pt>
                <c:pt idx="3">
                  <c:v>3152</c:v>
                </c:pt>
                <c:pt idx="4">
                  <c:v>3274</c:v>
                </c:pt>
                <c:pt idx="5">
                  <c:v>3194</c:v>
                </c:pt>
                <c:pt idx="6">
                  <c:v>3278</c:v>
                </c:pt>
                <c:pt idx="7">
                  <c:v>3417</c:v>
                </c:pt>
                <c:pt idx="8">
                  <c:v>3380</c:v>
                </c:pt>
                <c:pt idx="9">
                  <c:v>3373</c:v>
                </c:pt>
                <c:pt idx="10">
                  <c:v>3385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991360"/>
        <c:axId val="190997248"/>
      </c:barChart>
      <c:catAx>
        <c:axId val="190991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0997248"/>
        <c:crosses val="autoZero"/>
        <c:auto val="1"/>
        <c:lblAlgn val="ctr"/>
        <c:lblOffset val="100"/>
        <c:noMultiLvlLbl val="0"/>
      </c:catAx>
      <c:valAx>
        <c:axId val="19099724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991360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296071424806839E-2"/>
          <c:y val="4.9180596611470076E-2"/>
          <c:w val="0.88758814786705875"/>
          <c:h val="0.75177893460991796"/>
        </c:manualLayout>
      </c:layout>
      <c:barChart>
        <c:barDir val="col"/>
        <c:grouping val="stacked"/>
        <c:varyColors val="0"/>
        <c:ser>
          <c:idx val="1"/>
          <c:order val="0"/>
          <c:tx>
            <c:strRef>
              <c:f>'[Aufarbeitung der Kommunaldaten (2).xlsx]Demo Jessen'!$B$102</c:f>
              <c:strCache>
                <c:ptCount val="1"/>
                <c:pt idx="0">
                  <c:v>0 bis 5</c:v>
                </c:pt>
              </c:strCache>
            </c:strRef>
          </c:tx>
          <c:invertIfNegative val="0"/>
          <c:cat>
            <c:numRef>
              <c:f>'[Aufarbeitung der Kommunaldaten (2).xlsx]Demo Jessen'!$C$101:$M$101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Jessen'!$C$102:$M$102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1</c:v>
                </c:pt>
                <c:pt idx="3">
                  <c:v>1</c:v>
                </c:pt>
                <c:pt idx="4">
                  <c:v>2</c:v>
                </c:pt>
                <c:pt idx="5">
                  <c:v>1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3</c:v>
                </c:pt>
              </c:numCache>
            </c:numRef>
          </c:val>
        </c:ser>
        <c:ser>
          <c:idx val="2"/>
          <c:order val="1"/>
          <c:tx>
            <c:strRef>
              <c:f>'[Aufarbeitung der Kommunaldaten (2).xlsx]Demo Jessen'!$B$103</c:f>
              <c:strCache>
                <c:ptCount val="1"/>
                <c:pt idx="0">
                  <c:v>6 bis 14</c:v>
                </c:pt>
              </c:strCache>
            </c:strRef>
          </c:tx>
          <c:invertIfNegative val="0"/>
          <c:cat>
            <c:numRef>
              <c:f>'[Aufarbeitung der Kommunaldaten (2).xlsx]Demo Jessen'!$C$101:$M$101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Jessen'!$C$103:$M$103</c:f>
              <c:numCache>
                <c:formatCode>General</c:formatCode>
                <c:ptCount val="11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2</c:v>
                </c:pt>
                <c:pt idx="4">
                  <c:v>2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4</c:v>
                </c:pt>
                <c:pt idx="10">
                  <c:v>8</c:v>
                </c:pt>
              </c:numCache>
            </c:numRef>
          </c:val>
        </c:ser>
        <c:ser>
          <c:idx val="3"/>
          <c:order val="2"/>
          <c:tx>
            <c:strRef>
              <c:f>'[Aufarbeitung der Kommunaldaten (2).xlsx]Demo Jessen'!$B$104</c:f>
              <c:strCache>
                <c:ptCount val="1"/>
                <c:pt idx="0">
                  <c:v>15 - 17</c:v>
                </c:pt>
              </c:strCache>
            </c:strRef>
          </c:tx>
          <c:invertIfNegative val="0"/>
          <c:cat>
            <c:numRef>
              <c:f>'[Aufarbeitung der Kommunaldaten (2).xlsx]Demo Jessen'!$C$101:$M$101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Jessen'!$C$104:$M$104</c:f>
              <c:numCache>
                <c:formatCode>General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1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3</c:v>
                </c:pt>
              </c:numCache>
            </c:numRef>
          </c:val>
        </c:ser>
        <c:ser>
          <c:idx val="4"/>
          <c:order val="3"/>
          <c:tx>
            <c:strRef>
              <c:f>'[Aufarbeitung der Kommunaldaten (2).xlsx]Demo Jessen'!$B$105</c:f>
              <c:strCache>
                <c:ptCount val="1"/>
                <c:pt idx="0">
                  <c:v>18 - 24</c:v>
                </c:pt>
              </c:strCache>
            </c:strRef>
          </c:tx>
          <c:invertIfNegative val="0"/>
          <c:cat>
            <c:numRef>
              <c:f>'[Aufarbeitung der Kommunaldaten (2).xlsx]Demo Jessen'!$C$101:$M$101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Jessen'!$C$105:$M$105</c:f>
              <c:numCache>
                <c:formatCode>General</c:formatCode>
                <c:ptCount val="11"/>
                <c:pt idx="0">
                  <c:v>2</c:v>
                </c:pt>
                <c:pt idx="1">
                  <c:v>7</c:v>
                </c:pt>
                <c:pt idx="2">
                  <c:v>6</c:v>
                </c:pt>
                <c:pt idx="3">
                  <c:v>1</c:v>
                </c:pt>
                <c:pt idx="4">
                  <c:v>1</c:v>
                </c:pt>
                <c:pt idx="5">
                  <c:v>3</c:v>
                </c:pt>
                <c:pt idx="6">
                  <c:v>4</c:v>
                </c:pt>
                <c:pt idx="7">
                  <c:v>1</c:v>
                </c:pt>
                <c:pt idx="8">
                  <c:v>12</c:v>
                </c:pt>
                <c:pt idx="9">
                  <c:v>7</c:v>
                </c:pt>
                <c:pt idx="10">
                  <c:v>10</c:v>
                </c:pt>
              </c:numCache>
            </c:numRef>
          </c:val>
        </c:ser>
        <c:ser>
          <c:idx val="5"/>
          <c:order val="4"/>
          <c:tx>
            <c:strRef>
              <c:f>'[Aufarbeitung der Kommunaldaten (2).xlsx]Demo Jessen'!$B$106</c:f>
              <c:strCache>
                <c:ptCount val="1"/>
                <c:pt idx="0">
                  <c:v>25 - 64</c:v>
                </c:pt>
              </c:strCache>
            </c:strRef>
          </c:tx>
          <c:invertIfNegative val="0"/>
          <c:cat>
            <c:numRef>
              <c:f>'[Aufarbeitung der Kommunaldaten (2).xlsx]Demo Jessen'!$C$101:$M$101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Jessen'!$C$106:$M$106</c:f>
              <c:numCache>
                <c:formatCode>General</c:formatCode>
                <c:ptCount val="11"/>
                <c:pt idx="0">
                  <c:v>10</c:v>
                </c:pt>
                <c:pt idx="1">
                  <c:v>35</c:v>
                </c:pt>
                <c:pt idx="2">
                  <c:v>37</c:v>
                </c:pt>
                <c:pt idx="3">
                  <c:v>37</c:v>
                </c:pt>
                <c:pt idx="4">
                  <c:v>41</c:v>
                </c:pt>
                <c:pt idx="5">
                  <c:v>67</c:v>
                </c:pt>
                <c:pt idx="6">
                  <c:v>35</c:v>
                </c:pt>
                <c:pt idx="7">
                  <c:v>40</c:v>
                </c:pt>
                <c:pt idx="8">
                  <c:v>57</c:v>
                </c:pt>
                <c:pt idx="9">
                  <c:v>66</c:v>
                </c:pt>
                <c:pt idx="10">
                  <c:v>95</c:v>
                </c:pt>
              </c:numCache>
            </c:numRef>
          </c:val>
        </c:ser>
        <c:ser>
          <c:idx val="6"/>
          <c:order val="5"/>
          <c:tx>
            <c:strRef>
              <c:f>'[Aufarbeitung der Kommunaldaten (2).xlsx]Demo Jessen'!$B$107</c:f>
              <c:strCache>
                <c:ptCount val="1"/>
                <c:pt idx="0">
                  <c:v>65 bis 105</c:v>
                </c:pt>
              </c:strCache>
            </c:strRef>
          </c:tx>
          <c:invertIfNegative val="0"/>
          <c:cat>
            <c:numRef>
              <c:f>'[Aufarbeitung der Kommunaldaten (2).xlsx]Demo Jessen'!$C$101:$M$101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Jessen'!$C$107:$M$107</c:f>
              <c:numCache>
                <c:formatCode>General</c:formatCode>
                <c:ptCount val="11"/>
                <c:pt idx="0">
                  <c:v>0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</c:v>
                </c:pt>
                <c:pt idx="6">
                  <c:v>2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90925440"/>
        <c:axId val="190935424"/>
      </c:barChart>
      <c:catAx>
        <c:axId val="1909254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0935424"/>
        <c:crosses val="autoZero"/>
        <c:auto val="1"/>
        <c:lblAlgn val="ctr"/>
        <c:lblOffset val="100"/>
        <c:noMultiLvlLbl val="0"/>
      </c:catAx>
      <c:valAx>
        <c:axId val="190935424"/>
        <c:scaling>
          <c:orientation val="minMax"/>
          <c:max val="130"/>
          <c:min val="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092544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9.9062918340026757E-2"/>
          <c:y val="0.89506579119470553"/>
          <c:w val="0.79719571198178529"/>
          <c:h val="8.010149894053940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5.8013891313663558E-2"/>
          <c:y val="2.9804735946468229E-2"/>
          <c:w val="0.74416799026731095"/>
          <c:h val="0.86843459523891386"/>
        </c:manualLayout>
      </c:layout>
      <c:lineChart>
        <c:grouping val="standard"/>
        <c:varyColors val="0"/>
        <c:ser>
          <c:idx val="0"/>
          <c:order val="0"/>
          <c:tx>
            <c:v>dt. Geburten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Jessen'!$B$169:$L$169</c:f>
              <c:numCache>
                <c:formatCode>General</c:formatCode>
                <c:ptCount val="11"/>
                <c:pt idx="0">
                  <c:v>93</c:v>
                </c:pt>
                <c:pt idx="1">
                  <c:v>81</c:v>
                </c:pt>
                <c:pt idx="2">
                  <c:v>85</c:v>
                </c:pt>
                <c:pt idx="3">
                  <c:v>94</c:v>
                </c:pt>
                <c:pt idx="4">
                  <c:v>90</c:v>
                </c:pt>
                <c:pt idx="5">
                  <c:v>100</c:v>
                </c:pt>
                <c:pt idx="6">
                  <c:v>75</c:v>
                </c:pt>
                <c:pt idx="7">
                  <c:v>109</c:v>
                </c:pt>
                <c:pt idx="8">
                  <c:v>109</c:v>
                </c:pt>
                <c:pt idx="9">
                  <c:v>98</c:v>
                </c:pt>
                <c:pt idx="10">
                  <c:v>86</c:v>
                </c:pt>
              </c:numCache>
            </c:numRef>
          </c:val>
          <c:smooth val="0"/>
        </c:ser>
        <c:ser>
          <c:idx val="1"/>
          <c:order val="1"/>
          <c:tx>
            <c:v>ausl. Geburten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Jessen'!$B$170:$L$170</c:f>
              <c:numCache>
                <c:formatCode>General</c:formatCode>
                <c:ptCount val="11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</c:ser>
        <c:ser>
          <c:idx val="2"/>
          <c:order val="2"/>
          <c:tx>
            <c:v>dt. Sterbefälle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Jessen'!$B$171:$L$171</c:f>
              <c:numCache>
                <c:formatCode>General</c:formatCode>
                <c:ptCount val="11"/>
                <c:pt idx="0">
                  <c:v>183</c:v>
                </c:pt>
                <c:pt idx="1">
                  <c:v>175</c:v>
                </c:pt>
                <c:pt idx="2">
                  <c:v>150</c:v>
                </c:pt>
                <c:pt idx="3">
                  <c:v>169</c:v>
                </c:pt>
                <c:pt idx="4">
                  <c:v>155</c:v>
                </c:pt>
                <c:pt idx="5">
                  <c:v>162</c:v>
                </c:pt>
                <c:pt idx="6">
                  <c:v>157</c:v>
                </c:pt>
                <c:pt idx="7">
                  <c:v>162</c:v>
                </c:pt>
                <c:pt idx="8">
                  <c:v>179</c:v>
                </c:pt>
                <c:pt idx="9">
                  <c:v>177</c:v>
                </c:pt>
                <c:pt idx="10">
                  <c:v>192</c:v>
                </c:pt>
              </c:numCache>
            </c:numRef>
          </c:val>
          <c:smooth val="0"/>
        </c:ser>
        <c:ser>
          <c:idx val="3"/>
          <c:order val="3"/>
          <c:tx>
            <c:v>ausl. Sterbefälle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Jessen'!$B$172:$L$172</c:f>
              <c:numCache>
                <c:formatCode>General</c:formatCode>
                <c:ptCount val="11"/>
                <c:pt idx="0">
                  <c:v>1</c:v>
                </c:pt>
                <c:pt idx="1">
                  <c:v>1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</c:numCache>
            </c:numRef>
          </c:val>
          <c:smooth val="0"/>
        </c:ser>
        <c:ser>
          <c:idx val="4"/>
          <c:order val="4"/>
          <c:tx>
            <c:v>dt. Zuzüge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Jessen'!$B$173:$L$173</c:f>
              <c:numCache>
                <c:formatCode>General</c:formatCode>
                <c:ptCount val="11"/>
                <c:pt idx="0">
                  <c:v>301</c:v>
                </c:pt>
                <c:pt idx="1">
                  <c:v>370</c:v>
                </c:pt>
                <c:pt idx="2">
                  <c:v>360</c:v>
                </c:pt>
                <c:pt idx="3">
                  <c:v>427</c:v>
                </c:pt>
                <c:pt idx="4">
                  <c:v>450</c:v>
                </c:pt>
                <c:pt idx="5">
                  <c:v>413</c:v>
                </c:pt>
                <c:pt idx="6">
                  <c:v>451</c:v>
                </c:pt>
                <c:pt idx="7">
                  <c:v>442</c:v>
                </c:pt>
                <c:pt idx="8">
                  <c:v>410</c:v>
                </c:pt>
                <c:pt idx="9">
                  <c:v>427</c:v>
                </c:pt>
                <c:pt idx="10">
                  <c:v>445</c:v>
                </c:pt>
              </c:numCache>
            </c:numRef>
          </c:val>
          <c:smooth val="0"/>
        </c:ser>
        <c:ser>
          <c:idx val="5"/>
          <c:order val="5"/>
          <c:tx>
            <c:v>ausl. Zuzüge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Jessen'!$B$174:$L$174</c:f>
              <c:numCache>
                <c:formatCode>General</c:formatCode>
                <c:ptCount val="11"/>
                <c:pt idx="0">
                  <c:v>16</c:v>
                </c:pt>
                <c:pt idx="1">
                  <c:v>23</c:v>
                </c:pt>
                <c:pt idx="2">
                  <c:v>31</c:v>
                </c:pt>
                <c:pt idx="3">
                  <c:v>25</c:v>
                </c:pt>
                <c:pt idx="4">
                  <c:v>22</c:v>
                </c:pt>
                <c:pt idx="5">
                  <c:v>15</c:v>
                </c:pt>
                <c:pt idx="6">
                  <c:v>15</c:v>
                </c:pt>
                <c:pt idx="7">
                  <c:v>20</c:v>
                </c:pt>
                <c:pt idx="8">
                  <c:v>63</c:v>
                </c:pt>
                <c:pt idx="9">
                  <c:v>74</c:v>
                </c:pt>
                <c:pt idx="10">
                  <c:v>132</c:v>
                </c:pt>
              </c:numCache>
            </c:numRef>
          </c:val>
          <c:smooth val="0"/>
        </c:ser>
        <c:ser>
          <c:idx val="6"/>
          <c:order val="6"/>
          <c:tx>
            <c:v>dt. Fortüge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Jessen'!$B$175:$L$175</c:f>
              <c:numCache>
                <c:formatCode>General</c:formatCode>
                <c:ptCount val="11"/>
                <c:pt idx="0">
                  <c:v>94</c:v>
                </c:pt>
                <c:pt idx="1">
                  <c:v>202</c:v>
                </c:pt>
                <c:pt idx="2">
                  <c:v>548</c:v>
                </c:pt>
                <c:pt idx="3">
                  <c:v>612</c:v>
                </c:pt>
                <c:pt idx="4">
                  <c:v>584</c:v>
                </c:pt>
                <c:pt idx="5">
                  <c:v>566</c:v>
                </c:pt>
                <c:pt idx="6">
                  <c:v>511</c:v>
                </c:pt>
                <c:pt idx="7">
                  <c:v>545</c:v>
                </c:pt>
                <c:pt idx="8">
                  <c:v>530</c:v>
                </c:pt>
                <c:pt idx="9">
                  <c:v>460</c:v>
                </c:pt>
                <c:pt idx="10">
                  <c:v>430</c:v>
                </c:pt>
              </c:numCache>
            </c:numRef>
          </c:val>
          <c:smooth val="0"/>
        </c:ser>
        <c:ser>
          <c:idx val="7"/>
          <c:order val="7"/>
          <c:tx>
            <c:v>ausl. Fortzüge</c:v>
          </c:tx>
          <c:marker>
            <c:symbol val="none"/>
          </c:marker>
          <c:cat>
            <c:numRef>
              <c:f>'[Aufarbeitung der Kommunaldaten (2).xlsx]Demo Jessen'!$B$177:$L$177</c:f>
              <c:numCache>
                <c:formatCode>General</c:formatCode>
                <c:ptCount val="11"/>
                <c:pt idx="0">
                  <c:v>1995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</c:numCache>
            </c:numRef>
          </c:cat>
          <c:val>
            <c:numRef>
              <c:f>'[Aufarbeitung der Kommunaldaten (2).xlsx]Demo Jessen'!$B$176:$L$176</c:f>
              <c:numCache>
                <c:formatCode>General</c:formatCode>
                <c:ptCount val="11"/>
                <c:pt idx="0">
                  <c:v>4</c:v>
                </c:pt>
                <c:pt idx="1">
                  <c:v>11</c:v>
                </c:pt>
                <c:pt idx="2">
                  <c:v>28</c:v>
                </c:pt>
                <c:pt idx="3">
                  <c:v>26</c:v>
                </c:pt>
                <c:pt idx="4">
                  <c:v>18</c:v>
                </c:pt>
                <c:pt idx="5">
                  <c:v>23</c:v>
                </c:pt>
                <c:pt idx="6">
                  <c:v>17</c:v>
                </c:pt>
                <c:pt idx="7">
                  <c:v>20</c:v>
                </c:pt>
                <c:pt idx="8">
                  <c:v>23</c:v>
                </c:pt>
                <c:pt idx="9">
                  <c:v>57</c:v>
                </c:pt>
                <c:pt idx="10">
                  <c:v>56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91332736"/>
        <c:axId val="191334272"/>
      </c:lineChart>
      <c:catAx>
        <c:axId val="19133273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91334272"/>
        <c:crosses val="autoZero"/>
        <c:auto val="1"/>
        <c:lblAlgn val="ctr"/>
        <c:lblOffset val="100"/>
        <c:noMultiLvlLbl val="0"/>
      </c:catAx>
      <c:valAx>
        <c:axId val="19133427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91332736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0813547353186022"/>
          <c:y val="0.14673165854268216"/>
          <c:w val="0.19186452646813976"/>
          <c:h val="0.706536298347322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84A9B-CF40-401F-98E6-182E5BFF7A03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101A8E-9D6A-456C-909C-D701772B9F2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34732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DD738F2-6791-4B92-833F-39A44F3764C8}" type="slidenum">
              <a:rPr lang="de-DE" altLang="de-DE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de-DE" altLang="de-DE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766419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101A8E-9D6A-456C-909C-D701772B9F28}" type="slidenum">
              <a:rPr lang="de-DE" smtClean="0"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84016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2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3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33643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20749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2997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51850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3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2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13.4.2015</a:t>
            </a:r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 dirty="0" smtClean="0"/>
              <a:t>Pressekonferenz der Regionaldirektion</a:t>
            </a:r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Textfeld 1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alt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5249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98697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3972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9133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46624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03576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11482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 smtClean="0"/>
              <a:t>Textmasterformat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  <a:p>
            <a:pPr lvl="4"/>
            <a:r>
              <a:rPr lang="de-DE" dirty="0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70D712-E926-4F28-A08A-E93DA2C902EB}" type="datetimeFigureOut">
              <a:rPr lang="de-DE" smtClean="0"/>
              <a:t>24.09.2015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98F49-4E45-4D27-A4C8-D4B22DC2757E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Line 5"/>
          <p:cNvSpPr>
            <a:spLocks noChangeShapeType="1"/>
          </p:cNvSpPr>
          <p:nvPr userDrawn="1"/>
        </p:nvSpPr>
        <p:spPr bwMode="auto">
          <a:xfrm>
            <a:off x="396875" y="5983288"/>
            <a:ext cx="8472488" cy="0"/>
          </a:xfrm>
          <a:prstGeom prst="line">
            <a:avLst/>
          </a:prstGeom>
          <a:noFill/>
          <a:ln w="50800">
            <a:solidFill>
              <a:srgbClr val="FCA320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de-DE"/>
          </a:p>
        </p:txBody>
      </p:sp>
      <p:pic>
        <p:nvPicPr>
          <p:cNvPr id="8" name="Picture 2" descr="T:\_zsh_Veröffentlichungen\_PR\_ZSH_Logo\LOGO_ZSH_ohne_Text_klein.jpg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0150" y="6056313"/>
            <a:ext cx="1549400" cy="696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feld 1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134143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altLang="de-DE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32887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feld 1"/>
          <p:cNvSpPr txBox="1">
            <a:spLocks noChangeArrowheads="1"/>
          </p:cNvSpPr>
          <p:nvPr/>
        </p:nvSpPr>
        <p:spPr bwMode="auto">
          <a:xfrm>
            <a:off x="0" y="0"/>
            <a:ext cx="9144000" cy="436562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de-DE" sz="2800" b="1">
              <a:solidFill>
                <a:schemeClr val="bg1"/>
              </a:solidFill>
            </a:endParaRPr>
          </a:p>
        </p:txBody>
      </p:sp>
      <p:sp>
        <p:nvSpPr>
          <p:cNvPr id="7171" name="Textfeld 2"/>
          <p:cNvSpPr txBox="1">
            <a:spLocks noChangeArrowheads="1"/>
          </p:cNvSpPr>
          <p:nvPr/>
        </p:nvSpPr>
        <p:spPr bwMode="auto">
          <a:xfrm>
            <a:off x="250825" y="1944122"/>
            <a:ext cx="8642350" cy="150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2800" b="1" dirty="0" smtClean="0">
                <a:solidFill>
                  <a:schemeClr val="bg1"/>
                </a:solidFill>
              </a:rPr>
              <a:t>Das Fallbeispiel Jessen im Landkreis Wittenberg</a:t>
            </a:r>
          </a:p>
          <a:p>
            <a:pPr eaLnBrk="1" hangingPunct="1"/>
            <a:endParaRPr lang="de-DE" altLang="de-DE" sz="2400" b="1" dirty="0" smtClean="0">
              <a:solidFill>
                <a:schemeClr val="bg1"/>
              </a:solidFill>
            </a:endParaRPr>
          </a:p>
          <a:p>
            <a:pPr eaLnBrk="1" hangingPunct="1"/>
            <a:r>
              <a:rPr lang="de-DE" altLang="de-DE" sz="2000" dirty="0" smtClean="0">
                <a:solidFill>
                  <a:schemeClr val="bg1"/>
                </a:solidFill>
              </a:rPr>
              <a:t>Rainer Ohliger</a:t>
            </a:r>
            <a:br>
              <a:rPr lang="de-DE" altLang="de-DE" sz="2000" dirty="0" smtClean="0">
                <a:solidFill>
                  <a:schemeClr val="bg1"/>
                </a:solidFill>
              </a:rPr>
            </a:br>
            <a:r>
              <a:rPr lang="de-DE" altLang="de-DE" sz="2000" dirty="0" smtClean="0">
                <a:solidFill>
                  <a:schemeClr val="bg1"/>
                </a:solidFill>
              </a:rPr>
              <a:t>Zentrum für Sozialforschung Halle e. V. (ZSH)</a:t>
            </a:r>
            <a:endParaRPr lang="de-DE" altLang="de-DE" sz="2000" dirty="0">
              <a:solidFill>
                <a:schemeClr val="bg1"/>
              </a:solidFill>
            </a:endParaRPr>
          </a:p>
        </p:txBody>
      </p:sp>
      <p:sp>
        <p:nvSpPr>
          <p:cNvPr id="7172" name="Textfeld 3"/>
          <p:cNvSpPr txBox="1">
            <a:spLocks noChangeArrowheads="1"/>
          </p:cNvSpPr>
          <p:nvPr/>
        </p:nvSpPr>
        <p:spPr bwMode="auto">
          <a:xfrm>
            <a:off x="467544" y="4493438"/>
            <a:ext cx="8425631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dirty="0" smtClean="0"/>
              <a:t>Arbeitshypothesen – </a:t>
            </a:r>
            <a:r>
              <a:rPr lang="de-DE" altLang="de-DE" dirty="0"/>
              <a:t>Felderfahrungen – </a:t>
            </a:r>
            <a:r>
              <a:rPr lang="de-DE" altLang="de-DE" dirty="0" smtClean="0"/>
              <a:t>erste Ergebnisse</a:t>
            </a:r>
            <a:r>
              <a:rPr lang="de-DE" altLang="de-DE" sz="1400" dirty="0" smtClean="0"/>
              <a:t>   </a:t>
            </a:r>
          </a:p>
          <a:p>
            <a:pPr eaLnBrk="1" hangingPunct="1"/>
            <a:endParaRPr lang="de-DE" altLang="de-DE" sz="1400" dirty="0"/>
          </a:p>
        </p:txBody>
      </p:sp>
      <p:pic>
        <p:nvPicPr>
          <p:cNvPr id="7175" name="Picture 2" descr="Allgemeiner Arbeitgeberverband der Wirtschaft für Sachsen-Anhalt e. V.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3673475" cy="527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4" descr="BVMW - Bundesverband mittelständische Wirtschaft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413" y="836613"/>
            <a:ext cx="1438275" cy="731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7" name="Picture 6" descr="http://www.network-kmu.de/go/tgl/_ws/mediabase/_ts_1133264419000/images/modules/addresses_accounts/pic/_auto_273046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263" y="188913"/>
            <a:ext cx="2000250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8" name="Picture 8" descr="IAB Institut für Arbeitsmarkt- und Berufsforschung (c) iab.de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5825" y="188913"/>
            <a:ext cx="1728788" cy="113188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9" name="Picture 10" descr="Bild in Originalgröße anzeigen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836613"/>
            <a:ext cx="2071688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0" name="Picture 14" descr="Bild in Originalgröße anzeigen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981075"/>
            <a:ext cx="2736850" cy="560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81" name="Picture 12" descr="Bild in Originalgröße anzeigen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738" y="188913"/>
            <a:ext cx="1081087" cy="65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3367156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11560" y="2324100"/>
            <a:ext cx="8374062" cy="707886"/>
          </a:xfrm>
          <a:prstGeom prst="rect">
            <a:avLst/>
          </a:prstGeom>
          <a:noFill/>
          <a:ln w="19050"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000" b="1" dirty="0"/>
              <a:t> </a:t>
            </a:r>
          </a:p>
          <a:p>
            <a:pPr>
              <a:defRPr/>
            </a:pPr>
            <a:endParaRPr lang="de-DE" sz="2000" dirty="0">
              <a:cs typeface="+mn-cs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31684" y="476672"/>
            <a:ext cx="598907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Fertilität – </a:t>
            </a:r>
            <a:r>
              <a:rPr lang="de-DE" altLang="de-DE" sz="3200" b="1" dirty="0">
                <a:solidFill>
                  <a:schemeClr val="bg1"/>
                </a:solidFill>
              </a:rPr>
              <a:t>Mortalität – </a:t>
            </a:r>
            <a:r>
              <a:rPr lang="de-DE" altLang="de-DE" sz="3200" b="1" dirty="0" smtClean="0">
                <a:solidFill>
                  <a:schemeClr val="bg1"/>
                </a:solidFill>
              </a:rPr>
              <a:t>Migration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13.4.2015 – Pressekonferenz der Bundesagentur für Arbeit, Regionaldirektion Sachsen-Anhalt-Thüringen</a:t>
            </a:r>
            <a:br>
              <a:rPr lang="de-DE" altLang="de-DE" sz="1100" dirty="0" smtClean="0"/>
            </a:br>
            <a:r>
              <a:rPr lang="de-DE" altLang="de-DE" sz="1100" dirty="0" smtClean="0"/>
              <a:t/>
            </a:r>
            <a:br>
              <a:rPr lang="de-DE" altLang="de-DE" sz="1100" dirty="0" smtClean="0"/>
            </a:br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Kommunaler Dialog und Zuwanderung internationaler Fachkräfte als Lösungswege.  -  Zentrum für Sozialforschung Halle </a:t>
            </a:r>
            <a:endParaRPr lang="de-DE" altLang="de-DE" sz="11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473450" y="242728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de-DE"/>
          </a:p>
        </p:txBody>
      </p:sp>
      <p:graphicFrame>
        <p:nvGraphicFramePr>
          <p:cNvPr id="11" name="Diagramm 10"/>
          <p:cNvGraphicFramePr/>
          <p:nvPr>
            <p:extLst>
              <p:ext uri="{D42A27DB-BD31-4B8C-83A1-F6EECF244321}">
                <p14:modId xmlns:p14="http://schemas.microsoft.com/office/powerpoint/2010/main" val="3715408210"/>
              </p:ext>
            </p:extLst>
          </p:nvPr>
        </p:nvGraphicFramePr>
        <p:xfrm>
          <a:off x="1835696" y="2647888"/>
          <a:ext cx="6840760" cy="2600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3473450" y="288448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8043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96752"/>
            <a:ext cx="8266113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Zuzug von Binnenmigranten und internationalen Migranten nimmt jeweils zu, allerdings auf sehr unterschiedlichem Niveau (4:1)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Zuzug von Ausländern steigt relativ gesehen zwar stärker als Binnenmigration, ist in absoluten Zahlen aber als demografischer </a:t>
            </a:r>
            <a:r>
              <a:rPr lang="de-DE" sz="2200" dirty="0">
                <a:cs typeface="Calibri" pitchFamily="34" charset="0"/>
              </a:rPr>
              <a:t>Parameter </a:t>
            </a:r>
            <a:r>
              <a:rPr lang="de-DE" sz="2200" dirty="0" smtClean="0">
                <a:cs typeface="Calibri" pitchFamily="34" charset="0"/>
              </a:rPr>
              <a:t>(noch) unbedeutend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Die Altersstruktur der ausländischen Bevölkerung ist äußerst vorteilhaft: junge Bevölkerung im erwerbsfähigen Alter mit Kindern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76672"/>
            <a:ext cx="7270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Ein kurzer Blick auf empirische Ergebnisse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9912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96752"/>
            <a:ext cx="8266113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Bevölkerungsgröße lässt sich bei gegebener Altersstruktur nur durch erhöhte Zuwanderung (Annahme: Fertilität stabil) aus dem In- und Ausland stabilisieren.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Nimmt man an, dass die Binnenmigration – wie </a:t>
            </a:r>
            <a:r>
              <a:rPr lang="de-DE" sz="2200" dirty="0">
                <a:cs typeface="Calibri" pitchFamily="34" charset="0"/>
              </a:rPr>
              <a:t>gegenwärtig – </a:t>
            </a:r>
            <a:r>
              <a:rPr lang="de-DE" sz="2200" dirty="0" smtClean="0">
                <a:cs typeface="Calibri" pitchFamily="34" charset="0"/>
              </a:rPr>
              <a:t>ein Nullsummenspiel bleibt, bedürfte es für die Stabilisierung der Bevölkerungsgröße ca. </a:t>
            </a:r>
            <a:r>
              <a:rPr lang="de-DE" sz="2200" b="1" dirty="0" smtClean="0">
                <a:cs typeface="Calibri" pitchFamily="34" charset="0"/>
              </a:rPr>
              <a:t>60</a:t>
            </a:r>
            <a:r>
              <a:rPr lang="de-DE" sz="2200" dirty="0" smtClean="0">
                <a:cs typeface="Calibri" pitchFamily="34" charset="0"/>
              </a:rPr>
              <a:t> ausländische Zuwanderer pro Jahr (0,4% der Wohnbevölkerung)</a:t>
            </a: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Gemessen an den durchschnittlichen Wachstumszahlen der  ausländischen Bevölkerung (15 Personen p.a.) in den letzten drei Jahren würde dies eine </a:t>
            </a:r>
            <a:r>
              <a:rPr lang="de-DE" sz="2200" b="1" dirty="0" smtClean="0">
                <a:cs typeface="Calibri" pitchFamily="34" charset="0"/>
              </a:rPr>
              <a:t>Vervierfachung</a:t>
            </a:r>
            <a:r>
              <a:rPr lang="de-DE" sz="2200" dirty="0" smtClean="0">
                <a:cs typeface="Calibri" pitchFamily="34" charset="0"/>
              </a:rPr>
              <a:t> bedeuten.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Prognosen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116632"/>
            <a:ext cx="5340565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Ein erster Blick in die Zukunft: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Bevölkerungsgröße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9912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96752"/>
            <a:ext cx="8266113" cy="6494085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Die Erwerbsbevölkerung ließe sich bei gegebener Altersstruktur nur durch erhöhte Zuwanderung (Annahme: Fertilität stabil) aus dem In- und Ausland stabilisieren.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Nimmt man an, dass die Binnenmigration – wie </a:t>
            </a:r>
            <a:r>
              <a:rPr lang="de-DE" sz="2200" dirty="0">
                <a:cs typeface="Calibri" pitchFamily="34" charset="0"/>
              </a:rPr>
              <a:t>gegenwärtig – </a:t>
            </a:r>
            <a:r>
              <a:rPr lang="de-DE" sz="2200" dirty="0" smtClean="0">
                <a:cs typeface="Calibri" pitchFamily="34" charset="0"/>
              </a:rPr>
              <a:t>ein Nullsummenspiel bleibt, bedürfte es für die Stabilisierung der Bevölkerungsgröße ca. </a:t>
            </a:r>
            <a:r>
              <a:rPr lang="de-DE" sz="2200" b="1" dirty="0" smtClean="0">
                <a:cs typeface="Calibri" pitchFamily="34" charset="0"/>
              </a:rPr>
              <a:t>85</a:t>
            </a:r>
            <a:r>
              <a:rPr lang="de-DE" sz="2200" dirty="0" smtClean="0">
                <a:cs typeface="Calibri" pitchFamily="34" charset="0"/>
              </a:rPr>
              <a:t> ausländische Zuwanderer pro Jahr (0,6% der Wohnbevölkerung)</a:t>
            </a: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Gemessen an den durchschnittlichen Wachstumszahlen der  ausländischen Bevölkerung (15 Personen p.a.) in den letzten drei Jahren würde dies eine knappe </a:t>
            </a:r>
            <a:r>
              <a:rPr lang="de-DE" sz="2200" b="1" dirty="0" err="1" smtClean="0">
                <a:cs typeface="Calibri" pitchFamily="34" charset="0"/>
              </a:rPr>
              <a:t>Versechsfachung</a:t>
            </a:r>
            <a:r>
              <a:rPr lang="de-DE" sz="2200" dirty="0" smtClean="0">
                <a:cs typeface="Calibri" pitchFamily="34" charset="0"/>
              </a:rPr>
              <a:t> bedeuten.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Prognosen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116632"/>
            <a:ext cx="6155724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Ein zweiter Blick in die Zukunft: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Erwerbsbevölkerung (15-64jährige)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5770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96752"/>
            <a:ext cx="8266113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Das Generationenverhältnis lässt sich bei gegebener Altersstruktur nur durch erhöhte Zuwanderung (Annahme: Fertilität stabil) aus dem In- und Ausland stabilisieren.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Nimmt man an, dass die Binnenmigration – wie </a:t>
            </a:r>
            <a:r>
              <a:rPr lang="de-DE" sz="2200" dirty="0">
                <a:cs typeface="Calibri" pitchFamily="34" charset="0"/>
              </a:rPr>
              <a:t>gegenwärtig – </a:t>
            </a:r>
            <a:r>
              <a:rPr lang="de-DE" sz="2200" dirty="0" smtClean="0">
                <a:cs typeface="Calibri" pitchFamily="34" charset="0"/>
              </a:rPr>
              <a:t>ein Nullsummenspiel bleibt, bedürfte es für die Stabilisierung der Bevölkerungsgröße ca. </a:t>
            </a:r>
            <a:r>
              <a:rPr lang="de-DE" sz="2200" b="1" dirty="0" smtClean="0">
                <a:cs typeface="Calibri" pitchFamily="34" charset="0"/>
              </a:rPr>
              <a:t>624 </a:t>
            </a:r>
            <a:r>
              <a:rPr lang="de-DE" sz="2200" dirty="0" smtClean="0">
                <a:cs typeface="Calibri" pitchFamily="34" charset="0"/>
              </a:rPr>
              <a:t>ausländische Zuwanderer pro Jahr (4,4% der Wohnbevölkerung)</a:t>
            </a: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Gemessen an den durchschnittlichen Wachstumszahlen der  ausländischen Bevölkerung (15 Personen p.a.) in den letzten drei Jahren würde dies eine </a:t>
            </a:r>
            <a:r>
              <a:rPr lang="de-DE" sz="2200" b="1" dirty="0" err="1" smtClean="0">
                <a:cs typeface="Calibri" pitchFamily="34" charset="0"/>
              </a:rPr>
              <a:t>Vervierzigfachung</a:t>
            </a:r>
            <a:r>
              <a:rPr lang="de-DE" sz="2200" dirty="0" smtClean="0">
                <a:cs typeface="Calibri" pitchFamily="34" charset="0"/>
              </a:rPr>
              <a:t> bedeuten.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116632"/>
            <a:ext cx="6534161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Ein erster Blick in die Zukunft: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Generationenverhältnis (15-65 : &gt; 65)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577072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96752"/>
            <a:ext cx="8266113" cy="5478423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Mit einer </a:t>
            </a:r>
            <a:r>
              <a:rPr lang="de-DE" sz="2200" b="1" dirty="0" smtClean="0">
                <a:cs typeface="Calibri" pitchFamily="34" charset="0"/>
              </a:rPr>
              <a:t>aktiven kommunalen Migrationspolitik</a:t>
            </a:r>
            <a:r>
              <a:rPr lang="de-DE" sz="2200" dirty="0" smtClean="0">
                <a:cs typeface="Calibri" pitchFamily="34" charset="0"/>
              </a:rPr>
              <a:t> könnte – ceteris paribus - sowohl die Bevölkerungsgröße als auch das Erwerbspotenzial der Stadt Jessen langfristig stabilisiert werden.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Die Zahl der Zuwanderer würde sich in einem deutlich höheren aber dennoch sozial verträglichen Rahmen bewegen (vorausgesetzt die soziale und berufliche Integration der Zuwanderer gelingt).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Der weiteren Schrumpfung könnte die Stadt also entgehen.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Auf eine deutlich Alterung wird sich die Stadt auch bei gemäßigter Zuwanderung für eine Übergangszeit (2015-2040) einstellen müssen.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76672"/>
            <a:ext cx="672132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Erste Schlussfolgerungen</a:t>
            </a:r>
            <a:r>
              <a:rPr lang="de-DE" altLang="de-DE" sz="3200" b="1" smtClean="0">
                <a:solidFill>
                  <a:schemeClr val="bg1"/>
                </a:solidFill>
              </a:rPr>
              <a:t>: Bevölkerung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991287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24744"/>
            <a:ext cx="8266113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demografischer Wandel kann durch Migration ausgestaltet werden (Parameter:  u.a. Bevölkerungsgröße, Erwerbspotenzial, Generationenverhältnis)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Infrastruktur bzw. Bedingungen der Daseinsvorsorge lassen sich durch Zuwanderung (partiell) stabilisieren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demografischer Status quo führt zur weiteren Schrumpfung und einer temporär zu einer starken Überalterung der Bevölkerung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gestaltende Demografie- und Migrationspolitik braucht kommunalen Konsens und </a:t>
            </a:r>
            <a:r>
              <a:rPr lang="de-DE" sz="2200" dirty="0" err="1" smtClean="0">
                <a:cs typeface="Calibri" pitchFamily="34" charset="0"/>
              </a:rPr>
              <a:t>Leadership</a:t>
            </a:r>
            <a:r>
              <a:rPr lang="de-DE" sz="2200" dirty="0" smtClean="0">
                <a:cs typeface="Calibri" pitchFamily="34" charset="0"/>
              </a:rPr>
              <a:t> der kommunalen Eliten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Nicht-Handeln hat in Zukunft seinen Preis in der Verschlechterung der Infrastruktur und Daseinsvorsorge (Wohnungswirtschaft, Immobilien, Abwassersysteme, Arbeitsmarkt und Steueraufkommen, etc.)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76672"/>
            <a:ext cx="75458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Ein zweiter Blick auf die Arbeitshypothesen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2923851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463031"/>
            <a:ext cx="7772400" cy="1470025"/>
          </a:xfrm>
        </p:spPr>
        <p:txBody>
          <a:bodyPr/>
          <a:lstStyle/>
          <a:p>
            <a:r>
              <a:rPr lang="de-DE" dirty="0" smtClean="0"/>
              <a:t>Vielen Dank für Ihre Aufmerksamkeit!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>
          <a:xfrm>
            <a:off x="31077" y="161345"/>
            <a:ext cx="771127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2000" b="1" dirty="0">
                <a:solidFill>
                  <a:schemeClr val="bg1"/>
                </a:solidFill>
              </a:rPr>
              <a:t>Menschen gewinnen, Migration ermöglichen, demografischen Wandel </a:t>
            </a:r>
            <a:r>
              <a:rPr lang="de-DE" altLang="de-DE" sz="2000" b="1" dirty="0" smtClean="0">
                <a:solidFill>
                  <a:schemeClr val="bg1"/>
                </a:solidFill>
              </a:rPr>
              <a:t/>
            </a:r>
            <a:br>
              <a:rPr lang="de-DE" altLang="de-DE" sz="2000" b="1" dirty="0" smtClean="0">
                <a:solidFill>
                  <a:schemeClr val="bg1"/>
                </a:solidFill>
              </a:rPr>
            </a:br>
            <a:r>
              <a:rPr lang="de-DE" altLang="de-DE" sz="2000" b="1" dirty="0" smtClean="0">
                <a:solidFill>
                  <a:schemeClr val="bg1"/>
                </a:solidFill>
              </a:rPr>
              <a:t>in </a:t>
            </a:r>
            <a:r>
              <a:rPr lang="de-DE" altLang="de-DE" sz="2000" b="1" dirty="0">
                <a:solidFill>
                  <a:schemeClr val="bg1"/>
                </a:solidFill>
              </a:rPr>
              <a:t>Sachsen-Anhalt </a:t>
            </a:r>
            <a:r>
              <a:rPr lang="de-DE" altLang="de-DE" sz="2000" b="1" dirty="0" smtClean="0">
                <a:solidFill>
                  <a:schemeClr val="bg1"/>
                </a:solidFill>
              </a:rPr>
              <a:t>gestalten</a:t>
            </a:r>
            <a:r>
              <a:rPr lang="de-DE" altLang="de-DE" sz="2000" b="1" dirty="0">
                <a:solidFill>
                  <a:schemeClr val="bg1"/>
                </a:solidFill>
              </a:rPr>
              <a:t/>
            </a:r>
            <a:br>
              <a:rPr lang="de-DE" altLang="de-DE" sz="2000" b="1" dirty="0">
                <a:solidFill>
                  <a:schemeClr val="bg1"/>
                </a:solidFill>
              </a:rPr>
            </a:br>
            <a:endParaRPr lang="de-DE" altLang="de-DE" sz="2000" b="1" dirty="0" smtClean="0">
              <a:solidFill>
                <a:schemeClr val="bg1"/>
              </a:solidFill>
            </a:endParaRPr>
          </a:p>
        </p:txBody>
      </p:sp>
      <p:sp>
        <p:nvSpPr>
          <p:cNvPr id="5" name="Textfeld 3"/>
          <p:cNvSpPr txBox="1">
            <a:spLocks noChangeArrowheads="1"/>
          </p:cNvSpPr>
          <p:nvPr/>
        </p:nvSpPr>
        <p:spPr bwMode="auto">
          <a:xfrm>
            <a:off x="288925" y="6263734"/>
            <a:ext cx="7163395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/>
            <a:r>
              <a:rPr lang="de-DE" altLang="de-DE" sz="1600" dirty="0" smtClean="0"/>
              <a:t>Zentrum für Sozialforschung Halle </a:t>
            </a:r>
            <a:endParaRPr lang="de-DE" altLang="de-DE" sz="1600" dirty="0"/>
          </a:p>
        </p:txBody>
      </p:sp>
    </p:spTree>
    <p:extLst>
      <p:ext uri="{BB962C8B-B14F-4D97-AF65-F5344CB8AC3E}">
        <p14:creationId xmlns:p14="http://schemas.microsoft.com/office/powerpoint/2010/main" val="2404960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feld 3"/>
          <p:cNvSpPr txBox="1"/>
          <p:nvPr/>
        </p:nvSpPr>
        <p:spPr>
          <a:xfrm>
            <a:off x="430213" y="2110784"/>
            <a:ext cx="8291512" cy="60170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 smtClean="0">
                <a:cs typeface="Calibri" pitchFamily="34" charset="0"/>
              </a:rPr>
              <a:t>Ausgangsfrage: Zusammenhang zwischen demografischen Wandel (Alterung/Schrumpfung) – </a:t>
            </a:r>
            <a:r>
              <a:rPr lang="de-DE" sz="2200" dirty="0">
                <a:cs typeface="Calibri" pitchFamily="34" charset="0"/>
              </a:rPr>
              <a:t>Migration – </a:t>
            </a:r>
            <a:r>
              <a:rPr lang="de-DE" sz="2200" dirty="0" smtClean="0">
                <a:cs typeface="Calibri" pitchFamily="34" charset="0"/>
              </a:rPr>
              <a:t>Aufrechterhaltung der Daseinsvorsorge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Entwicklung einer Strategie zur Erstellung eines kommunalen Migrations- und </a:t>
            </a:r>
            <a:r>
              <a:rPr lang="de-DE" sz="2200" dirty="0" err="1">
                <a:cs typeface="Calibri" pitchFamily="34" charset="0"/>
              </a:rPr>
              <a:t>Demografiekonzepts</a:t>
            </a:r>
            <a:endParaRPr lang="de-DE" sz="2200" dirty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Datenerhebung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Dialog mit kommunaler Öffentlichkeit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Erstellung eines Migrations- und </a:t>
            </a:r>
            <a:r>
              <a:rPr lang="de-DE" sz="2200" dirty="0" err="1">
                <a:cs typeface="Calibri" pitchFamily="34" charset="0"/>
              </a:rPr>
              <a:t>Demografiekonzepts</a:t>
            </a:r>
            <a:endParaRPr lang="de-DE" sz="2200" dirty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r>
              <a:rPr lang="de-DE" sz="2200" dirty="0">
                <a:cs typeface="Calibri" pitchFamily="34" charset="0"/>
              </a:rPr>
              <a:t>Entwicklung eines Handbuchs (Blaupause</a:t>
            </a:r>
            <a:r>
              <a:rPr lang="de-DE" sz="2200" dirty="0" smtClean="0">
                <a:cs typeface="Calibri" pitchFamily="34" charset="0"/>
              </a:rPr>
              <a:t>)</a:t>
            </a: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de-DE" sz="2200" dirty="0" smtClean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r>
              <a:rPr lang="de-DE" sz="2200" dirty="0" smtClean="0">
                <a:cs typeface="Calibri" pitchFamily="34" charset="0"/>
              </a:rPr>
              <a:t>  </a:t>
            </a:r>
            <a:endParaRPr lang="de-DE" sz="2200" dirty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600"/>
              </a:spcAft>
              <a:defRPr/>
            </a:pPr>
            <a:endParaRPr lang="de-DE" sz="2200" dirty="0">
              <a:cs typeface="Calibri" pitchFamily="34" charset="0"/>
            </a:endParaRPr>
          </a:p>
          <a:p>
            <a:pPr marL="514350" indent="-514350" fontAlgn="auto">
              <a:spcBef>
                <a:spcPts val="0"/>
              </a:spcBef>
              <a:spcAft>
                <a:spcPts val="600"/>
              </a:spcAft>
              <a:buFontTx/>
              <a:buAutoNum type="arabicPeriod"/>
              <a:defRPr/>
            </a:pPr>
            <a:endParaRPr lang="de-DE" sz="2200" dirty="0">
              <a:solidFill>
                <a:schemeClr val="bg1">
                  <a:lumMod val="65000"/>
                </a:schemeClr>
              </a:solidFill>
              <a:cs typeface="Calibri" pitchFamily="34" charset="0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331684" y="260648"/>
            <a:ext cx="451937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Ausgangsfragen und Ziele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455493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24744"/>
            <a:ext cx="8266113" cy="5139869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demografischer Wandel kann durch Migration ausgestaltet werden (Parameter:  u.a. Bevölkerungsgröße, Erwerbspotenzial, Generationenverhältnis)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Infrastruktur bzw. Bedingungen der Daseinsvorsorge lassen sich durch Zuwanderung (partiell) stabilisieren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demografischer Status quo führt zur weiteren Schrumpfung und einer temporär zu einer starken Überalterung der Bevölkerung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gestaltende Demografie- und Migrationspolitik braucht kommunalen Konsens und </a:t>
            </a:r>
            <a:r>
              <a:rPr lang="de-DE" sz="2200" dirty="0" err="1" smtClean="0">
                <a:cs typeface="Calibri" pitchFamily="34" charset="0"/>
              </a:rPr>
              <a:t>Leadership</a:t>
            </a:r>
            <a:r>
              <a:rPr lang="de-DE" sz="2200" dirty="0" smtClean="0">
                <a:cs typeface="Calibri" pitchFamily="34" charset="0"/>
              </a:rPr>
              <a:t> der kommunalen Eliten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Nicht-Handeln hat in Zukunft seinen Preis in der Verschlechterung der Infrastruktur und Daseinsvorsorge (Wohnungswirtschaft, Immobilien, Abwassersysteme, Arbeitsmarkt und Steueraufkommen, etc.)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76672"/>
            <a:ext cx="341850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Arbeitshypothesen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943057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251520" y="1638968"/>
            <a:ext cx="8266113" cy="446276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räumliche Lage im Landkreis Wittenberg: Nord-Süd vs. Ost-West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„zentrale Randlage“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>
                <a:cs typeface="Calibri" pitchFamily="34" charset="0"/>
              </a:rPr>
              <a:t>Heterogenität und lokale Disparitäten durch </a:t>
            </a:r>
            <a:r>
              <a:rPr lang="de-DE" sz="2200" dirty="0" smtClean="0">
                <a:cs typeface="Calibri" pitchFamily="34" charset="0"/>
              </a:rPr>
              <a:t>Eingemeindungen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Wirtschaftsstruktur: Kleingewerbe und Handel, LW, Verwaltung,  einige mittlere, vor allem aber kleinere Unternehmen (in Einheitsgemeinde)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>
                <a:cs typeface="Calibri" pitchFamily="34" charset="0"/>
              </a:rPr>
              <a:t>d</a:t>
            </a:r>
            <a:r>
              <a:rPr lang="de-DE" sz="2200" dirty="0" smtClean="0">
                <a:cs typeface="Calibri" pitchFamily="34" charset="0"/>
              </a:rPr>
              <a:t>emografische Schrumpfung der Stadt bzw. Einheitsgemeinde in den 1990ern, relative Stabilität seit 2005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Alterung ante portas</a:t>
            </a: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demografisch </a:t>
            </a:r>
            <a:r>
              <a:rPr lang="de-DE" sz="2200" dirty="0">
                <a:cs typeface="Calibri" pitchFamily="34" charset="0"/>
              </a:rPr>
              <a:t>sinkendes Angebot an Fach- und </a:t>
            </a:r>
            <a:r>
              <a:rPr lang="de-DE" sz="2200" dirty="0" smtClean="0">
                <a:cs typeface="Calibri" pitchFamily="34" charset="0"/>
              </a:rPr>
              <a:t>Nachwuchskräften</a:t>
            </a: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Stadt und Betriebe relativ unvorbereitet auf kommende sozio-demografische Prozesse</a:t>
            </a: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4624"/>
            <a:ext cx="5464316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Ausgangssituation: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Sozialstrukturelle Bedingungen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143615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638969"/>
            <a:ext cx="8266113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Entscheidung für Kooperation durch abgewählten Bürgermeister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Skepsis des Nachfolgers </a:t>
            </a:r>
            <a:endParaRPr lang="de-DE" sz="2200" dirty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Transformation </a:t>
            </a:r>
            <a:r>
              <a:rPr lang="de-DE" sz="2200" dirty="0">
                <a:cs typeface="Calibri" pitchFamily="34" charset="0"/>
              </a:rPr>
              <a:t>der kommunalen </a:t>
            </a:r>
            <a:r>
              <a:rPr lang="de-DE" sz="2200" dirty="0" smtClean="0">
                <a:cs typeface="Calibri" pitchFamily="34" charset="0"/>
              </a:rPr>
              <a:t>Verwaltung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DE" sz="2200" dirty="0">
                <a:cs typeface="Calibri" pitchFamily="34" charset="0"/>
              </a:rPr>
              <a:t>g</a:t>
            </a:r>
            <a:r>
              <a:rPr lang="de-DE" sz="2200" dirty="0" smtClean="0">
                <a:cs typeface="Calibri" pitchFamily="34" charset="0"/>
              </a:rPr>
              <a:t>ewisse Skepsis der Verwaltung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170637"/>
            <a:ext cx="7401578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Ausgangssituation: </a:t>
            </a: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Kommunalpolitische Rahmenbedingungen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3472582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924391"/>
            <a:ext cx="8266113" cy="581697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„unentschiedene“ kommunale Verwaltung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negative Narrative („</a:t>
            </a:r>
            <a:r>
              <a:rPr lang="de-DE" sz="2200" dirty="0" err="1" smtClean="0">
                <a:cs typeface="Calibri" pitchFamily="34" charset="0"/>
              </a:rPr>
              <a:t>Annaburg</a:t>
            </a:r>
            <a:r>
              <a:rPr lang="de-DE" sz="2200" dirty="0" smtClean="0">
                <a:cs typeface="Calibri" pitchFamily="34" charset="0"/>
              </a:rPr>
              <a:t>“, „buntes </a:t>
            </a:r>
            <a:r>
              <a:rPr lang="de-DE" sz="2200" dirty="0">
                <a:cs typeface="Calibri" pitchFamily="34" charset="0"/>
              </a:rPr>
              <a:t>Jessen</a:t>
            </a:r>
            <a:r>
              <a:rPr lang="de-DE" sz="2200" dirty="0" smtClean="0">
                <a:cs typeface="Calibri" pitchFamily="34" charset="0"/>
              </a:rPr>
              <a:t>“, keine bzw. späte Flüchtlingsaufnahme, anders als die anderen acht Gemeinden des Landkreises) </a:t>
            </a: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Skepsis gegenüber der Relevanz des Themas Migration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keine </a:t>
            </a:r>
            <a:r>
              <a:rPr lang="de-DE" sz="2200" dirty="0">
                <a:cs typeface="Calibri" pitchFamily="34" charset="0"/>
              </a:rPr>
              <a:t>Anschlussfähigkeit zum Thema Migration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vergleichsweise geringes Interesse an Projekt und Fragestellung  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Datenprobleme (Eingemeindungen 1992, 1993, 1994, 1999, 2004, 2011)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76672"/>
            <a:ext cx="430258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Hindernisse und Hürden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4058819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/>
          <p:cNvSpPr/>
          <p:nvPr/>
        </p:nvSpPr>
        <p:spPr>
          <a:xfrm>
            <a:off x="352425" y="1196752"/>
            <a:ext cx="8266113" cy="4124206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dirty="0">
                <a:latin typeface="+mj-lt"/>
                <a:cs typeface="Tahoma" pitchFamily="34" charset="0"/>
              </a:rPr>
              <a:t> </a:t>
            </a:r>
            <a:endParaRPr lang="de-DE" sz="2400" dirty="0" smtClean="0">
              <a:latin typeface="+mj-lt"/>
              <a:cs typeface="Tahoma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Bevölkerungsgröße nach Altersgruppen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>
                <a:cs typeface="Calibri" pitchFamily="34" charset="0"/>
              </a:rPr>
              <a:t>a</a:t>
            </a:r>
            <a:r>
              <a:rPr lang="de-DE" sz="2200" dirty="0" smtClean="0">
                <a:cs typeface="Calibri" pitchFamily="34" charset="0"/>
              </a:rPr>
              <a:t>usländische Bevölkerungsgröße </a:t>
            </a:r>
            <a:r>
              <a:rPr lang="de-DE" sz="2200" dirty="0">
                <a:cs typeface="Calibri" pitchFamily="34" charset="0"/>
              </a:rPr>
              <a:t>nach Altersgruppen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Fertilität – Mortalität – Migration</a:t>
            </a: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de-DE" sz="2200" dirty="0" smtClean="0">
                <a:cs typeface="Calibri" pitchFamily="34" charset="0"/>
              </a:rPr>
              <a:t>Prognosen</a:t>
            </a:r>
          </a:p>
          <a:p>
            <a:pPr marL="285750" indent="-285750">
              <a:buFont typeface="Arial" pitchFamily="34" charset="0"/>
              <a:buChar char="•"/>
              <a:defRPr/>
            </a:pPr>
            <a:endParaRPr lang="de-DE" sz="2200" dirty="0" smtClean="0">
              <a:cs typeface="Calibri" pitchFamily="34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de-DE" sz="2200" dirty="0" smtClean="0">
              <a:cs typeface="Calibri" pitchFamily="34" charset="0"/>
            </a:endParaRPr>
          </a:p>
          <a:p>
            <a:pPr marL="285750" indent="-285750" fontAlgn="auto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de-DE" sz="2200" dirty="0">
              <a:cs typeface="Calibri" pitchFamily="34" charset="0"/>
            </a:endParaRPr>
          </a:p>
        </p:txBody>
      </p:sp>
      <p:sp>
        <p:nvSpPr>
          <p:cNvPr id="7" name="Rechteck 6"/>
          <p:cNvSpPr/>
          <p:nvPr/>
        </p:nvSpPr>
        <p:spPr>
          <a:xfrm>
            <a:off x="331684" y="476672"/>
            <a:ext cx="727051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Ein kurzer Blick auf empirische Ergebnisse</a:t>
            </a:r>
            <a:endParaRPr lang="de-DE" altLang="de-DE" sz="3200" b="1" dirty="0">
              <a:solidFill>
                <a:schemeClr val="bg1"/>
              </a:solidFill>
            </a:endParaRPr>
          </a:p>
        </p:txBody>
      </p:sp>
      <p:sp>
        <p:nvSpPr>
          <p:cNvPr id="8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</p:spTree>
    <p:extLst>
      <p:ext uri="{BB962C8B-B14F-4D97-AF65-F5344CB8AC3E}">
        <p14:creationId xmlns:p14="http://schemas.microsoft.com/office/powerpoint/2010/main" val="349248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/>
          <p:nvPr/>
        </p:nvSpPr>
        <p:spPr>
          <a:xfrm>
            <a:off x="331684" y="476672"/>
            <a:ext cx="808452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Wohnbevölkerung Jessens nach Altersgruppen</a:t>
            </a: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</a:t>
            </a:r>
            <a:br>
              <a:rPr lang="de-DE" altLang="de-DE" sz="1100" dirty="0" smtClean="0"/>
            </a:br>
            <a:r>
              <a:rPr lang="de-DE" altLang="de-DE" sz="1100" dirty="0" smtClean="0"/>
              <a:t> </a:t>
            </a:r>
            <a:endParaRPr lang="de-DE" altLang="de-DE" sz="1100" dirty="0"/>
          </a:p>
        </p:txBody>
      </p:sp>
      <p:graphicFrame>
        <p:nvGraphicFramePr>
          <p:cNvPr id="7" name="Diagramm 6"/>
          <p:cNvGraphicFramePr/>
          <p:nvPr>
            <p:extLst>
              <p:ext uri="{D42A27DB-BD31-4B8C-83A1-F6EECF244321}">
                <p14:modId xmlns:p14="http://schemas.microsoft.com/office/powerpoint/2010/main" val="3250065159"/>
              </p:ext>
            </p:extLst>
          </p:nvPr>
        </p:nvGraphicFramePr>
        <p:xfrm>
          <a:off x="1763689" y="2059304"/>
          <a:ext cx="5019064" cy="309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964219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1115616" y="1751905"/>
            <a:ext cx="6696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de-DE" dirty="0"/>
          </a:p>
        </p:txBody>
      </p:sp>
      <p:sp>
        <p:nvSpPr>
          <p:cNvPr id="5" name="Rechteck 4"/>
          <p:cNvSpPr/>
          <p:nvPr/>
        </p:nvSpPr>
        <p:spPr>
          <a:xfrm>
            <a:off x="331684" y="116632"/>
            <a:ext cx="7084632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Ausländische Wohnbevölkerung </a:t>
            </a:r>
            <a:r>
              <a:rPr lang="de-DE" altLang="de-DE" sz="3200" b="1" dirty="0">
                <a:solidFill>
                  <a:schemeClr val="bg1"/>
                </a:solidFill>
              </a:rPr>
              <a:t>Jessens </a:t>
            </a:r>
            <a:endParaRPr lang="de-DE" altLang="de-DE" sz="3200" b="1" dirty="0" smtClean="0">
              <a:solidFill>
                <a:schemeClr val="bg1"/>
              </a:solidFill>
            </a:endParaRPr>
          </a:p>
          <a:p>
            <a:pPr>
              <a:defRPr/>
            </a:pPr>
            <a:r>
              <a:rPr lang="de-DE" altLang="de-DE" sz="3200" b="1" dirty="0" smtClean="0">
                <a:solidFill>
                  <a:schemeClr val="bg1"/>
                </a:solidFill>
              </a:rPr>
              <a:t>nach </a:t>
            </a:r>
            <a:r>
              <a:rPr lang="de-DE" altLang="de-DE" sz="3200" b="1" dirty="0">
                <a:solidFill>
                  <a:schemeClr val="bg1"/>
                </a:solidFill>
              </a:rPr>
              <a:t>Altersgruppen</a:t>
            </a:r>
            <a:endParaRPr lang="de-DE" altLang="de-DE" sz="3200" b="1" dirty="0" smtClean="0">
              <a:solidFill>
                <a:schemeClr val="bg1"/>
              </a:solidFill>
            </a:endParaRPr>
          </a:p>
        </p:txBody>
      </p:sp>
      <p:sp>
        <p:nvSpPr>
          <p:cNvPr id="6" name="Textfeld 3"/>
          <p:cNvSpPr txBox="1">
            <a:spLocks noChangeArrowheads="1"/>
          </p:cNvSpPr>
          <p:nvPr/>
        </p:nvSpPr>
        <p:spPr bwMode="auto">
          <a:xfrm>
            <a:off x="288925" y="5997188"/>
            <a:ext cx="7163395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hangingPunct="1"/>
            <a:r>
              <a:rPr lang="de-DE" altLang="de-DE" sz="1100" dirty="0" smtClean="0"/>
              <a:t>Projekt </a:t>
            </a:r>
            <a:r>
              <a:rPr lang="de-DE" altLang="de-DE" sz="1100" b="1" dirty="0" smtClean="0"/>
              <a:t>Menschen gewinnen, Migration ermöglichen, demografischen Wandel in Sachsen-Anhalt gestalten.</a:t>
            </a:r>
            <a:r>
              <a:rPr lang="de-DE" altLang="de-DE" sz="1100" dirty="0" smtClean="0"/>
              <a:t>  </a:t>
            </a:r>
            <a:endParaRPr lang="de-DE" altLang="de-DE" sz="1100" dirty="0"/>
          </a:p>
        </p:txBody>
      </p:sp>
      <p:graphicFrame>
        <p:nvGraphicFramePr>
          <p:cNvPr id="8" name="Diagramm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39256948"/>
              </p:ext>
            </p:extLst>
          </p:nvPr>
        </p:nvGraphicFramePr>
        <p:xfrm>
          <a:off x="1475656" y="2102130"/>
          <a:ext cx="5868496" cy="31150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63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353</Words>
  <Application>Microsoft Office PowerPoint</Application>
  <PresentationFormat>Bildschirmpräsentation (4:3)</PresentationFormat>
  <Paragraphs>155</Paragraphs>
  <Slides>17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18" baseType="lpstr">
      <vt:lpstr>Larissa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Vielen Dank für Ihre Aufmerksamkeit!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Thomas Ketzmerick</dc:creator>
  <cp:lastModifiedBy>Christina</cp:lastModifiedBy>
  <cp:revision>63</cp:revision>
  <dcterms:created xsi:type="dcterms:W3CDTF">2015-03-26T18:28:52Z</dcterms:created>
  <dcterms:modified xsi:type="dcterms:W3CDTF">2015-09-24T07:43:22Z</dcterms:modified>
</cp:coreProperties>
</file>