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2" r:id="rId3"/>
    <p:sldId id="273" r:id="rId4"/>
    <p:sldId id="274" r:id="rId5"/>
    <p:sldId id="276" r:id="rId6"/>
    <p:sldId id="277" r:id="rId7"/>
    <p:sldId id="278" r:id="rId8"/>
    <p:sldId id="279" r:id="rId9"/>
    <p:sldId id="270" r:id="rId10"/>
    <p:sldId id="280" r:id="rId11"/>
    <p:sldId id="281" r:id="rId12"/>
    <p:sldId id="282" r:id="rId13"/>
    <p:sldId id="269" r:id="rId14"/>
    <p:sldId id="283" r:id="rId15"/>
    <p:sldId id="284" r:id="rId16"/>
    <p:sldId id="271" r:id="rId17"/>
  </p:sldIdLst>
  <p:sldSz cx="9144000" cy="6858000" type="screen4x3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990" autoAdjust="0"/>
  </p:normalViewPr>
  <p:slideViewPr>
    <p:cSldViewPr>
      <p:cViewPr>
        <p:scale>
          <a:sx n="75" d="100"/>
          <a:sy n="75" d="100"/>
        </p:scale>
        <p:origin x="-374" y="-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Willkommenskultur%20teilweise\Abbildungen%20Migrationsatlas1_Grafiken%20Ja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TICKINHALT\Willkommenskultur%20teilweise\Recherche_Achim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Willkommenskultur%20teilweise\Abbildungen%20Migrationsatlas1_Grafiken%20Ja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illkommenskultur%20teilweise\Abbildungen%20Migrationsatlas1_Grafiken%20Jan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F:\Willkommenskultur%20teilweise\Abbildungen%20Migrationsatlas1_Grafiken%20J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'Zuzüge Fortzüge'!$Q$10</c:f>
              <c:strCache>
                <c:ptCount val="1"/>
                <c:pt idx="0">
                  <c:v>Zuzüge</c:v>
                </c:pt>
              </c:strCache>
            </c:strRef>
          </c:tx>
          <c:invertIfNegative val="0"/>
          <c:cat>
            <c:multiLvlStrRef>
              <c:f>'Zuzüge Fortzüge'!$R$8:$Y$9</c:f>
              <c:multiLvlStrCache>
                <c:ptCount val="8"/>
                <c:lvl>
                  <c:pt idx="0">
                    <c:v>2005</c:v>
                  </c:pt>
                  <c:pt idx="1">
                    <c:v>2013</c:v>
                  </c:pt>
                  <c:pt idx="3">
                    <c:v>2005</c:v>
                  </c:pt>
                  <c:pt idx="4">
                    <c:v>2013</c:v>
                  </c:pt>
                  <c:pt idx="6">
                    <c:v>2005</c:v>
                  </c:pt>
                  <c:pt idx="7">
                    <c:v>2013</c:v>
                  </c:pt>
                </c:lvl>
                <c:lvl>
                  <c:pt idx="0">
                    <c:v>Insgesamt</c:v>
                  </c:pt>
                  <c:pt idx="3">
                    <c:v>Deutsche</c:v>
                  </c:pt>
                  <c:pt idx="6">
                    <c:v>Ausländer</c:v>
                  </c:pt>
                </c:lvl>
              </c:multiLvlStrCache>
            </c:multiLvlStrRef>
          </c:cat>
          <c:val>
            <c:numRef>
              <c:f>'Zuzüge Fortzüge'!$R$10:$Y$10</c:f>
              <c:numCache>
                <c:formatCode>General</c:formatCode>
                <c:ptCount val="8"/>
                <c:pt idx="0">
                  <c:v>37705</c:v>
                </c:pt>
                <c:pt idx="1">
                  <c:v>44053</c:v>
                </c:pt>
                <c:pt idx="3">
                  <c:v>28267</c:v>
                </c:pt>
                <c:pt idx="4">
                  <c:v>28276</c:v>
                </c:pt>
                <c:pt idx="6">
                  <c:v>9438</c:v>
                </c:pt>
                <c:pt idx="7">
                  <c:v>15777</c:v>
                </c:pt>
              </c:numCache>
            </c:numRef>
          </c:val>
        </c:ser>
        <c:ser>
          <c:idx val="1"/>
          <c:order val="1"/>
          <c:tx>
            <c:strRef>
              <c:f>'Zuzüge Fortzüge'!$Q$11</c:f>
              <c:strCache>
                <c:ptCount val="1"/>
                <c:pt idx="0">
                  <c:v>Fortzüge</c:v>
                </c:pt>
              </c:strCache>
            </c:strRef>
          </c:tx>
          <c:invertIfNegative val="0"/>
          <c:cat>
            <c:multiLvlStrRef>
              <c:f>'Zuzüge Fortzüge'!$R$8:$Y$9</c:f>
              <c:multiLvlStrCache>
                <c:ptCount val="8"/>
                <c:lvl>
                  <c:pt idx="0">
                    <c:v>2005</c:v>
                  </c:pt>
                  <c:pt idx="1">
                    <c:v>2013</c:v>
                  </c:pt>
                  <c:pt idx="3">
                    <c:v>2005</c:v>
                  </c:pt>
                  <c:pt idx="4">
                    <c:v>2013</c:v>
                  </c:pt>
                  <c:pt idx="6">
                    <c:v>2005</c:v>
                  </c:pt>
                  <c:pt idx="7">
                    <c:v>2013</c:v>
                  </c:pt>
                </c:lvl>
                <c:lvl>
                  <c:pt idx="0">
                    <c:v>Insgesamt</c:v>
                  </c:pt>
                  <c:pt idx="3">
                    <c:v>Deutsche</c:v>
                  </c:pt>
                  <c:pt idx="6">
                    <c:v>Ausländer</c:v>
                  </c:pt>
                </c:lvl>
              </c:multiLvlStrCache>
            </c:multiLvlStrRef>
          </c:cat>
          <c:val>
            <c:numRef>
              <c:f>'Zuzüge Fortzüge'!$R$11:$Y$11</c:f>
              <c:numCache>
                <c:formatCode>General</c:formatCode>
                <c:ptCount val="8"/>
                <c:pt idx="0">
                  <c:v>50315</c:v>
                </c:pt>
                <c:pt idx="1">
                  <c:v>44901</c:v>
                </c:pt>
                <c:pt idx="3">
                  <c:v>40442</c:v>
                </c:pt>
                <c:pt idx="4">
                  <c:v>34124</c:v>
                </c:pt>
                <c:pt idx="6">
                  <c:v>9873</c:v>
                </c:pt>
                <c:pt idx="7">
                  <c:v>10777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319232"/>
        <c:axId val="105953152"/>
      </c:barChart>
      <c:catAx>
        <c:axId val="104319232"/>
        <c:scaling>
          <c:orientation val="minMax"/>
        </c:scaling>
        <c:delete val="0"/>
        <c:axPos val="b"/>
        <c:majorTickMark val="out"/>
        <c:minorTickMark val="none"/>
        <c:tickLblPos val="nextTo"/>
        <c:crossAx val="105953152"/>
        <c:crosses val="autoZero"/>
        <c:auto val="1"/>
        <c:lblAlgn val="ctr"/>
        <c:lblOffset val="100"/>
        <c:noMultiLvlLbl val="0"/>
      </c:catAx>
      <c:valAx>
        <c:axId val="105953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319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696405536844295"/>
          <c:y val="4.9619502417973978E-2"/>
          <c:w val="0.6621710534652161"/>
          <c:h val="0.88819593061474467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cat>
            <c:strRef>
              <c:f>Tabelle1!$A$644:$A$658</c:f>
              <c:strCache>
                <c:ptCount val="15"/>
                <c:pt idx="0">
                  <c:v>Stendal</c:v>
                </c:pt>
                <c:pt idx="1">
                  <c:v>Jerichower Land</c:v>
                </c:pt>
                <c:pt idx="2">
                  <c:v>Salzlandkreis</c:v>
                </c:pt>
                <c:pt idx="3">
                  <c:v>Harz</c:v>
                </c:pt>
                <c:pt idx="4">
                  <c:v>Mansfeld-Südharz</c:v>
                </c:pt>
                <c:pt idx="5">
                  <c:v>Börde</c:v>
                </c:pt>
                <c:pt idx="6">
                  <c:v>Wittenberg</c:v>
                </c:pt>
                <c:pt idx="7">
                  <c:v>Saalekreis</c:v>
                </c:pt>
                <c:pt idx="8">
                  <c:v>Altmarkkreis Salzwedel</c:v>
                </c:pt>
                <c:pt idx="9">
                  <c:v>Anhalt-Bitterfeld</c:v>
                </c:pt>
                <c:pt idx="10">
                  <c:v>Sachsen-Anhalt</c:v>
                </c:pt>
                <c:pt idx="11">
                  <c:v>Dessau-Roßlau</c:v>
                </c:pt>
                <c:pt idx="12">
                  <c:v>Burgenlandkreis</c:v>
                </c:pt>
                <c:pt idx="13">
                  <c:v>Magdeburg</c:v>
                </c:pt>
                <c:pt idx="14">
                  <c:v>Halle (Saale)</c:v>
                </c:pt>
              </c:strCache>
            </c:strRef>
          </c:cat>
          <c:val>
            <c:numRef>
              <c:f>Tabelle1!$G$644:$G$658</c:f>
              <c:numCache>
                <c:formatCode>0.0</c:formatCode>
                <c:ptCount val="15"/>
                <c:pt idx="0">
                  <c:v>1.5788007036243619</c:v>
                </c:pt>
                <c:pt idx="1">
                  <c:v>1.6029040335013502</c:v>
                </c:pt>
                <c:pt idx="2">
                  <c:v>1.6182608386962638</c:v>
                </c:pt>
                <c:pt idx="3">
                  <c:v>1.6441629715781065</c:v>
                </c:pt>
                <c:pt idx="4">
                  <c:v>1.6481895207182915</c:v>
                </c:pt>
                <c:pt idx="5">
                  <c:v>1.6661654483205337</c:v>
                </c:pt>
                <c:pt idx="6">
                  <c:v>1.7406656032707168</c:v>
                </c:pt>
                <c:pt idx="7">
                  <c:v>1.9680677396391437</c:v>
                </c:pt>
                <c:pt idx="8">
                  <c:v>2.0682042642189042</c:v>
                </c:pt>
                <c:pt idx="9">
                  <c:v>2.2071707370125591</c:v>
                </c:pt>
                <c:pt idx="10">
                  <c:v>2.5022942057218294</c:v>
                </c:pt>
                <c:pt idx="11">
                  <c:v>2.752227392417848</c:v>
                </c:pt>
                <c:pt idx="12">
                  <c:v>2.7660024859284507</c:v>
                </c:pt>
                <c:pt idx="13">
                  <c:v>4.5871480169419563</c:v>
                </c:pt>
                <c:pt idx="14">
                  <c:v>4.8849432063760956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118144"/>
        <c:axId val="106124032"/>
      </c:barChart>
      <c:catAx>
        <c:axId val="1061181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6124032"/>
        <c:crosses val="autoZero"/>
        <c:auto val="1"/>
        <c:lblAlgn val="ctr"/>
        <c:lblOffset val="100"/>
        <c:noMultiLvlLbl val="0"/>
      </c:catAx>
      <c:valAx>
        <c:axId val="10612403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06118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6814241541194724E-2"/>
          <c:y val="0.10276679841897245"/>
          <c:w val="0.9488969640696624"/>
          <c:h val="0.7982148081292209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977A9"/>
            </a:solidFill>
          </c:spPr>
          <c:invertIfNegative val="0"/>
          <c:cat>
            <c:strRef>
              <c:f>Altersstruktur!$J$8:$J$14</c:f>
              <c:strCache>
                <c:ptCount val="7"/>
                <c:pt idx="0">
                  <c:v>65 und älter</c:v>
                </c:pt>
                <c:pt idx="1">
                  <c:v>55-64</c:v>
                </c:pt>
                <c:pt idx="2">
                  <c:v>45-54</c:v>
                </c:pt>
                <c:pt idx="3">
                  <c:v>35-44</c:v>
                </c:pt>
                <c:pt idx="4">
                  <c:v>25-34</c:v>
                </c:pt>
                <c:pt idx="5">
                  <c:v>15-24</c:v>
                </c:pt>
                <c:pt idx="6">
                  <c:v>Jünger als 15</c:v>
                </c:pt>
              </c:strCache>
            </c:strRef>
          </c:cat>
          <c:val>
            <c:numRef>
              <c:f>Altersstruktur!$M$8:$M$14</c:f>
              <c:numCache>
                <c:formatCode>General</c:formatCode>
                <c:ptCount val="7"/>
                <c:pt idx="0">
                  <c:v>-0.24600000000000011</c:v>
                </c:pt>
                <c:pt idx="1">
                  <c:v>-0.15100000000000008</c:v>
                </c:pt>
                <c:pt idx="2">
                  <c:v>-0.17300000000000001</c:v>
                </c:pt>
                <c:pt idx="3">
                  <c:v>-0.11900000000000002</c:v>
                </c:pt>
                <c:pt idx="4">
                  <c:v>-0.113</c:v>
                </c:pt>
                <c:pt idx="5">
                  <c:v>-8.8000000000000064E-2</c:v>
                </c:pt>
                <c:pt idx="6">
                  <c:v>-0.10900000000000004</c:v>
                </c:pt>
              </c:numCache>
            </c:numRef>
          </c:val>
        </c:ser>
        <c:ser>
          <c:idx val="1"/>
          <c:order val="1"/>
          <c:spPr>
            <a:solidFill>
              <a:srgbClr val="8FABD3"/>
            </a:solidFill>
          </c:spPr>
          <c:invertIfNegative val="0"/>
          <c:cat>
            <c:strRef>
              <c:f>Altersstruktur!$J$8:$J$14</c:f>
              <c:strCache>
                <c:ptCount val="7"/>
                <c:pt idx="0">
                  <c:v>65 und älter</c:v>
                </c:pt>
                <c:pt idx="1">
                  <c:v>55-64</c:v>
                </c:pt>
                <c:pt idx="2">
                  <c:v>45-54</c:v>
                </c:pt>
                <c:pt idx="3">
                  <c:v>35-44</c:v>
                </c:pt>
                <c:pt idx="4">
                  <c:v>25-34</c:v>
                </c:pt>
                <c:pt idx="5">
                  <c:v>15-24</c:v>
                </c:pt>
                <c:pt idx="6">
                  <c:v>Jünger als 15</c:v>
                </c:pt>
              </c:strCache>
            </c:strRef>
          </c:cat>
          <c:val>
            <c:numRef>
              <c:f>Altersstruktur!$N$8:$N$14</c:f>
              <c:numCache>
                <c:formatCode>General</c:formatCode>
                <c:ptCount val="7"/>
                <c:pt idx="0">
                  <c:v>5.5999999999999994E-2</c:v>
                </c:pt>
                <c:pt idx="1">
                  <c:v>7.6999999999999999E-2</c:v>
                </c:pt>
                <c:pt idx="2">
                  <c:v>0.13</c:v>
                </c:pt>
                <c:pt idx="3">
                  <c:v>0.18300000000000008</c:v>
                </c:pt>
                <c:pt idx="4">
                  <c:v>0.23700000000000004</c:v>
                </c:pt>
                <c:pt idx="5">
                  <c:v>0.18800000000000008</c:v>
                </c:pt>
                <c:pt idx="6">
                  <c:v>0.127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overlap val="100"/>
        <c:axId val="106185088"/>
        <c:axId val="106186624"/>
      </c:barChart>
      <c:catAx>
        <c:axId val="1061850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 baseline="0">
                <a:solidFill>
                  <a:schemeClr val="bg1"/>
                </a:solidFill>
              </a:defRPr>
            </a:pPr>
            <a:endParaRPr lang="de-DE"/>
          </a:p>
        </c:txPr>
        <c:crossAx val="106186624"/>
        <c:crosses val="autoZero"/>
        <c:auto val="1"/>
        <c:lblAlgn val="ctr"/>
        <c:lblOffset val="100"/>
        <c:noMultiLvlLbl val="0"/>
      </c:catAx>
      <c:valAx>
        <c:axId val="106186624"/>
        <c:scaling>
          <c:orientation val="minMax"/>
          <c:max val="0.25"/>
          <c:min val="-0.25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106185088"/>
        <c:crosses val="autoZero"/>
        <c:crossBetween val="between"/>
        <c:majorUnit val="5.0000000000000024E-2"/>
        <c:minorUnit val="5.0000000000000024E-2"/>
      </c:valAx>
      <c:spPr>
        <a:solidFill>
          <a:schemeClr val="bg1"/>
        </a:solidFill>
      </c:spPr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836098444903233E-2"/>
          <c:y val="4.8547293725632976E-2"/>
          <c:w val="0.87286211326807972"/>
          <c:h val="0.815053053969922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Qualifikationsstruktur!$B$34</c:f>
              <c:strCache>
                <c:ptCount val="1"/>
                <c:pt idx="0">
                  <c:v>Deutsche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Qualifikationsstruktur!$A$35:$A$37</c:f>
              <c:strCache>
                <c:ptCount val="3"/>
                <c:pt idx="0">
                  <c:v>Ohne beruflichen Ausbildungsabschluss</c:v>
                </c:pt>
                <c:pt idx="1">
                  <c:v>Abschl. einer berufl. Ausbildung von mind. 1 Jahr</c:v>
                </c:pt>
                <c:pt idx="2">
                  <c:v>Fach-/Hochschulabschluss</c:v>
                </c:pt>
              </c:strCache>
            </c:strRef>
          </c:cat>
          <c:val>
            <c:numRef>
              <c:f>Qualifikationsstruktur!$B$35:$B$37</c:f>
              <c:numCache>
                <c:formatCode>General</c:formatCode>
                <c:ptCount val="3"/>
                <c:pt idx="0">
                  <c:v>16.825003074060806</c:v>
                </c:pt>
                <c:pt idx="1">
                  <c:v>68.886762292233584</c:v>
                </c:pt>
                <c:pt idx="2">
                  <c:v>14.290907730060038</c:v>
                </c:pt>
              </c:numCache>
            </c:numRef>
          </c:val>
        </c:ser>
        <c:ser>
          <c:idx val="1"/>
          <c:order val="1"/>
          <c:tx>
            <c:strRef>
              <c:f>Qualifikationsstruktur!$C$34</c:f>
              <c:strCache>
                <c:ptCount val="1"/>
                <c:pt idx="0">
                  <c:v>Ausländer(innen)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Qualifikationsstruktur!$A$35:$A$37</c:f>
              <c:strCache>
                <c:ptCount val="3"/>
                <c:pt idx="0">
                  <c:v>Ohne beruflichen Ausbildungsabschluss</c:v>
                </c:pt>
                <c:pt idx="1">
                  <c:v>Abschl. einer berufl. Ausbildung von mind. 1 Jahr</c:v>
                </c:pt>
                <c:pt idx="2">
                  <c:v>Fach-/Hochschulabschluss</c:v>
                </c:pt>
              </c:strCache>
            </c:strRef>
          </c:cat>
          <c:val>
            <c:numRef>
              <c:f>Qualifikationsstruktur!$C$35:$C$37</c:f>
              <c:numCache>
                <c:formatCode>General</c:formatCode>
                <c:ptCount val="3"/>
                <c:pt idx="0">
                  <c:v>44.6608040201005</c:v>
                </c:pt>
                <c:pt idx="1">
                  <c:v>32.1608040201005</c:v>
                </c:pt>
                <c:pt idx="2">
                  <c:v>23.178391959798994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301888"/>
        <c:axId val="64179200"/>
      </c:barChart>
      <c:catAx>
        <c:axId val="63301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/>
            </a:pPr>
            <a:endParaRPr lang="de-DE"/>
          </a:p>
        </c:txPr>
        <c:crossAx val="64179200"/>
        <c:crosses val="autoZero"/>
        <c:auto val="1"/>
        <c:lblAlgn val="ctr"/>
        <c:lblOffset val="100"/>
        <c:noMultiLvlLbl val="0"/>
      </c:catAx>
      <c:valAx>
        <c:axId val="64179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30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58740302305664"/>
          <c:y val="0.19603382096986854"/>
          <c:w val="0.18828220452964742"/>
          <c:h val="0.12075425396902831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100" b="1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48777842234458"/>
          <c:y val="4.7797601147059124E-2"/>
          <c:w val="0.68817825846750058"/>
          <c:h val="0.731396496633572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'Beschäftigung 2'!$B$44</c:f>
              <c:strCache>
                <c:ptCount val="1"/>
                <c:pt idx="0">
                  <c:v>Helfer</c:v>
                </c:pt>
              </c:strCache>
            </c:strRef>
          </c:tx>
          <c:spPr>
            <a:solidFill>
              <a:srgbClr val="B5C3DD"/>
            </a:solidFill>
          </c:spPr>
          <c:invertIfNegative val="0"/>
          <c:cat>
            <c:strRef>
              <c:f>'Beschäftigung 2'!$A$45:$A$48</c:f>
              <c:strCache>
                <c:ptCount val="4"/>
                <c:pt idx="0">
                  <c:v>Deutsche in Sachsen-Anhalt</c:v>
                </c:pt>
                <c:pt idx="1">
                  <c:v>Ausländer in Sachsen-Anhalt</c:v>
                </c:pt>
                <c:pt idx="2">
                  <c:v>Ausländer in Westdeutschland</c:v>
                </c:pt>
                <c:pt idx="3">
                  <c:v>Deutsche in Westdeutschland</c:v>
                </c:pt>
              </c:strCache>
            </c:strRef>
          </c:cat>
          <c:val>
            <c:numRef>
              <c:f>'Beschäftigung 2'!$B$45:$B$48</c:f>
              <c:numCache>
                <c:formatCode>0.0</c:formatCode>
                <c:ptCount val="4"/>
                <c:pt idx="0">
                  <c:v>13.135397365766215</c:v>
                </c:pt>
                <c:pt idx="1">
                  <c:v>32.667005887911607</c:v>
                </c:pt>
                <c:pt idx="2">
                  <c:v>34.60002085023482</c:v>
                </c:pt>
                <c:pt idx="3">
                  <c:v>12.475477420943465</c:v>
                </c:pt>
              </c:numCache>
            </c:numRef>
          </c:val>
        </c:ser>
        <c:ser>
          <c:idx val="1"/>
          <c:order val="1"/>
          <c:tx>
            <c:strRef>
              <c:f>'Beschäftigung 2'!$C$44</c:f>
              <c:strCache>
                <c:ptCount val="1"/>
                <c:pt idx="0">
                  <c:v>Fachkraft</c:v>
                </c:pt>
              </c:strCache>
            </c:strRef>
          </c:tx>
          <c:spPr>
            <a:solidFill>
              <a:srgbClr val="7E9BC7"/>
            </a:solidFill>
          </c:spPr>
          <c:invertIfNegative val="0"/>
          <c:cat>
            <c:strRef>
              <c:f>'Beschäftigung 2'!$A$45:$A$48</c:f>
              <c:strCache>
                <c:ptCount val="4"/>
                <c:pt idx="0">
                  <c:v>Deutsche in Sachsen-Anhalt</c:v>
                </c:pt>
                <c:pt idx="1">
                  <c:v>Ausländer in Sachsen-Anhalt</c:v>
                </c:pt>
                <c:pt idx="2">
                  <c:v>Ausländer in Westdeutschland</c:v>
                </c:pt>
                <c:pt idx="3">
                  <c:v>Deutsche in Westdeutschland</c:v>
                </c:pt>
              </c:strCache>
            </c:strRef>
          </c:cat>
          <c:val>
            <c:numRef>
              <c:f>'Beschäftigung 2'!$C$45:$C$48</c:f>
              <c:numCache>
                <c:formatCode>0.0</c:formatCode>
                <c:ptCount val="4"/>
                <c:pt idx="0">
                  <c:v>64.819675162077317</c:v>
                </c:pt>
                <c:pt idx="1">
                  <c:v>45.540452133459333</c:v>
                </c:pt>
                <c:pt idx="2">
                  <c:v>49.904007406552552</c:v>
                </c:pt>
                <c:pt idx="3">
                  <c:v>61.040685712081213</c:v>
                </c:pt>
              </c:numCache>
            </c:numRef>
          </c:val>
        </c:ser>
        <c:ser>
          <c:idx val="2"/>
          <c:order val="2"/>
          <c:tx>
            <c:strRef>
              <c:f>'Beschäftigung 2'!$D$44</c:f>
              <c:strCache>
                <c:ptCount val="1"/>
                <c:pt idx="0">
                  <c:v>Hochqualifiziert</c:v>
                </c:pt>
              </c:strCache>
            </c:strRef>
          </c:tx>
          <c:spPr>
            <a:solidFill>
              <a:srgbClr val="4978B0"/>
            </a:solidFill>
          </c:spPr>
          <c:invertIfNegative val="0"/>
          <c:cat>
            <c:strRef>
              <c:f>'Beschäftigung 2'!$A$45:$A$48</c:f>
              <c:strCache>
                <c:ptCount val="4"/>
                <c:pt idx="0">
                  <c:v>Deutsche in Sachsen-Anhalt</c:v>
                </c:pt>
                <c:pt idx="1">
                  <c:v>Ausländer in Sachsen-Anhalt</c:v>
                </c:pt>
                <c:pt idx="2">
                  <c:v>Ausländer in Westdeutschland</c:v>
                </c:pt>
                <c:pt idx="3">
                  <c:v>Deutsche in Westdeutschland</c:v>
                </c:pt>
              </c:strCache>
            </c:strRef>
          </c:cat>
          <c:val>
            <c:numRef>
              <c:f>'Beschäftigung 2'!$D$45:$D$48</c:f>
              <c:numCache>
                <c:formatCode>0.0</c:formatCode>
                <c:ptCount val="4"/>
                <c:pt idx="0">
                  <c:v>22.04</c:v>
                </c:pt>
                <c:pt idx="1">
                  <c:v>21.79254197862906</c:v>
                </c:pt>
                <c:pt idx="2">
                  <c:v>15.5</c:v>
                </c:pt>
                <c:pt idx="3">
                  <c:v>26.48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118400"/>
        <c:axId val="66491904"/>
      </c:barChart>
      <c:catAx>
        <c:axId val="66118400"/>
        <c:scaling>
          <c:orientation val="minMax"/>
        </c:scaling>
        <c:delete val="0"/>
        <c:axPos val="l"/>
        <c:majorTickMark val="out"/>
        <c:minorTickMark val="none"/>
        <c:tickLblPos val="nextTo"/>
        <c:crossAx val="66491904"/>
        <c:crosses val="autoZero"/>
        <c:auto val="1"/>
        <c:lblAlgn val="ctr"/>
        <c:lblOffset val="100"/>
        <c:noMultiLvlLbl val="0"/>
      </c:catAx>
      <c:valAx>
        <c:axId val="6649190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6118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13254366381255E-2"/>
          <c:y val="0.91053720187150511"/>
          <c:w val="0.45536099822236209"/>
          <c:h val="6.7723667693712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0.10126</cdr:x>
      <cdr:y>0.10054</cdr:y>
    </cdr:from>
    <cdr:to>
      <cdr:x>0.20595</cdr:x>
      <cdr:y>0.17863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06659" y="374979"/>
          <a:ext cx="627201" cy="29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 dirty="0"/>
            <a:t>-12610</a:t>
          </a:r>
        </a:p>
      </cdr:txBody>
    </cdr:sp>
  </cdr:relSizeAnchor>
  <cdr:relSizeAnchor xmlns:cdr="http://schemas.openxmlformats.org/drawingml/2006/chartDrawing">
    <cdr:from>
      <cdr:x>0.45967</cdr:x>
      <cdr:y>0.29788</cdr:y>
    </cdr:from>
    <cdr:to>
      <cdr:x>0.56435</cdr:x>
      <cdr:y>0.37597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2753904" y="1110979"/>
          <a:ext cx="627141" cy="29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/>
            <a:t>-5848</a:t>
          </a:r>
        </a:p>
      </cdr:txBody>
    </cdr:sp>
  </cdr:relSizeAnchor>
  <cdr:relSizeAnchor xmlns:cdr="http://schemas.openxmlformats.org/drawingml/2006/chartDrawing">
    <cdr:from>
      <cdr:x>0.36515</cdr:x>
      <cdr:y>0.22339</cdr:y>
    </cdr:from>
    <cdr:to>
      <cdr:x>0.46984</cdr:x>
      <cdr:y>0.30148</cdr:y>
    </cdr:to>
    <cdr:sp macro="" textlink="">
      <cdr:nvSpPr>
        <cdr:cNvPr id="4" name="Textfeld 1"/>
        <cdr:cNvSpPr txBox="1"/>
      </cdr:nvSpPr>
      <cdr:spPr>
        <a:xfrm xmlns:a="http://schemas.openxmlformats.org/drawingml/2006/main">
          <a:off x="2187632" y="833161"/>
          <a:ext cx="627201" cy="29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 dirty="0"/>
            <a:t>-12175</a:t>
          </a:r>
        </a:p>
      </cdr:txBody>
    </cdr:sp>
  </cdr:relSizeAnchor>
  <cdr:relSizeAnchor xmlns:cdr="http://schemas.openxmlformats.org/drawingml/2006/chartDrawing">
    <cdr:from>
      <cdr:x>0.2008</cdr:x>
      <cdr:y>0.17423</cdr:y>
    </cdr:from>
    <cdr:to>
      <cdr:x>0.30549</cdr:x>
      <cdr:y>0.25232</cdr:y>
    </cdr:to>
    <cdr:sp macro="" textlink="">
      <cdr:nvSpPr>
        <cdr:cNvPr id="5" name="Textfeld 1"/>
        <cdr:cNvSpPr txBox="1"/>
      </cdr:nvSpPr>
      <cdr:spPr>
        <a:xfrm xmlns:a="http://schemas.openxmlformats.org/drawingml/2006/main">
          <a:off x="1203006" y="649813"/>
          <a:ext cx="627201" cy="29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/>
            <a:t>-848</a:t>
          </a:r>
        </a:p>
      </cdr:txBody>
    </cdr:sp>
  </cdr:relSizeAnchor>
  <cdr:relSizeAnchor xmlns:cdr="http://schemas.openxmlformats.org/drawingml/2006/chartDrawing">
    <cdr:from>
      <cdr:x>0.72028</cdr:x>
      <cdr:y>0.53177</cdr:y>
    </cdr:from>
    <cdr:to>
      <cdr:x>0.82497</cdr:x>
      <cdr:y>0.60986</cdr:y>
    </cdr:to>
    <cdr:sp macro="" textlink="">
      <cdr:nvSpPr>
        <cdr:cNvPr id="6" name="Textfeld 1"/>
        <cdr:cNvSpPr txBox="1"/>
      </cdr:nvSpPr>
      <cdr:spPr>
        <a:xfrm xmlns:a="http://schemas.openxmlformats.org/drawingml/2006/main">
          <a:off x="4315226" y="1983297"/>
          <a:ext cx="627201" cy="29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 dirty="0"/>
            <a:t>+5000</a:t>
          </a:r>
        </a:p>
      </cdr:txBody>
    </cdr:sp>
  </cdr:relSizeAnchor>
  <cdr:relSizeAnchor xmlns:cdr="http://schemas.openxmlformats.org/drawingml/2006/chartDrawing">
    <cdr:from>
      <cdr:x>0.63823</cdr:x>
      <cdr:y>0.59485</cdr:y>
    </cdr:from>
    <cdr:to>
      <cdr:x>0.74291</cdr:x>
      <cdr:y>0.67294</cdr:y>
    </cdr:to>
    <cdr:sp macro="" textlink="">
      <cdr:nvSpPr>
        <cdr:cNvPr id="7" name="Textfeld 1"/>
        <cdr:cNvSpPr txBox="1"/>
      </cdr:nvSpPr>
      <cdr:spPr>
        <a:xfrm xmlns:a="http://schemas.openxmlformats.org/drawingml/2006/main">
          <a:off x="3823662" y="2218561"/>
          <a:ext cx="627141" cy="29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 dirty="0"/>
            <a:t>-435</a:t>
          </a:r>
        </a:p>
      </cdr:txBody>
    </cdr:sp>
  </cdr:relSizeAnchor>
  <cdr:relSizeAnchor xmlns:cdr="http://schemas.openxmlformats.org/drawingml/2006/chartDrawing">
    <cdr:from>
      <cdr:x>0.54225</cdr:x>
      <cdr:y>0.69552</cdr:y>
    </cdr:from>
    <cdr:to>
      <cdr:x>0.64694</cdr:x>
      <cdr:y>0.77361</cdr:y>
    </cdr:to>
    <cdr:sp macro="" textlink="">
      <cdr:nvSpPr>
        <cdr:cNvPr id="8" name="Textfeld 1"/>
        <cdr:cNvSpPr txBox="1"/>
      </cdr:nvSpPr>
      <cdr:spPr>
        <a:xfrm xmlns:a="http://schemas.openxmlformats.org/drawingml/2006/main">
          <a:off x="3248608" y="2594029"/>
          <a:ext cx="627201" cy="29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2000" b="1" dirty="0" smtClean="0"/>
            <a:t>+</a:t>
          </a:r>
          <a:endParaRPr lang="de-DE" sz="1400" b="1" dirty="0"/>
        </a:p>
      </cdr:txBody>
    </cdr:sp>
  </cdr:relSizeAnchor>
  <cdr:relSizeAnchor xmlns:cdr="http://schemas.openxmlformats.org/drawingml/2006/chartDrawing">
    <cdr:from>
      <cdr:x>0.28494</cdr:x>
      <cdr:y>0.69552</cdr:y>
    </cdr:from>
    <cdr:to>
      <cdr:x>0.38963</cdr:x>
      <cdr:y>0.77361</cdr:y>
    </cdr:to>
    <cdr:sp macro="" textlink="">
      <cdr:nvSpPr>
        <cdr:cNvPr id="9" name="Textfeld 1"/>
        <cdr:cNvSpPr txBox="1"/>
      </cdr:nvSpPr>
      <cdr:spPr>
        <a:xfrm xmlns:a="http://schemas.openxmlformats.org/drawingml/2006/main">
          <a:off x="1707062" y="2594029"/>
          <a:ext cx="627201" cy="29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2000" b="1" dirty="0" smtClean="0"/>
            <a:t>=</a:t>
          </a:r>
          <a:endParaRPr lang="de-DE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0.02771</cdr:x>
      <cdr:y>0.11449</cdr:y>
    </cdr:from>
    <cdr:to>
      <cdr:x>0.21808</cdr:x>
      <cdr:y>0.22833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59630" y="275100"/>
          <a:ext cx="1096676" cy="273539"/>
        </a:xfrm>
        <a:prstGeom xmlns:a="http://schemas.openxmlformats.org/drawingml/2006/main" prst="rect">
          <a:avLst/>
        </a:prstGeom>
        <a:solidFill xmlns:a="http://schemas.openxmlformats.org/drawingml/2006/main">
          <a:srgbClr val="4977A9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de-DE" sz="1100" b="1" baseline="0">
              <a:solidFill>
                <a:schemeClr val="bg1"/>
              </a:solidFill>
            </a:rPr>
            <a:t>Deutsche</a:t>
          </a:r>
        </a:p>
      </cdr:txBody>
    </cdr:sp>
  </cdr:relSizeAnchor>
  <cdr:relSizeAnchor xmlns:cdr="http://schemas.openxmlformats.org/drawingml/2006/chartDrawing">
    <cdr:from>
      <cdr:x>0.79227</cdr:x>
      <cdr:y>0.76969</cdr:y>
    </cdr:from>
    <cdr:to>
      <cdr:x>0.94686</cdr:x>
      <cdr:y>0.87361</cdr:y>
    </cdr:to>
    <cdr:sp macro="" textlink="">
      <cdr:nvSpPr>
        <cdr:cNvPr id="4" name="Textfeld 1"/>
        <cdr:cNvSpPr txBox="1"/>
      </cdr:nvSpPr>
      <cdr:spPr>
        <a:xfrm xmlns:a="http://schemas.openxmlformats.org/drawingml/2006/main">
          <a:off x="4564049" y="1849433"/>
          <a:ext cx="890546" cy="249712"/>
        </a:xfrm>
        <a:prstGeom xmlns:a="http://schemas.openxmlformats.org/drawingml/2006/main" prst="rect">
          <a:avLst/>
        </a:prstGeom>
        <a:solidFill xmlns:a="http://schemas.openxmlformats.org/drawingml/2006/main">
          <a:srgbClr val="8FABD3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 b="1" baseline="0">
              <a:solidFill>
                <a:schemeClr val="bg1"/>
              </a:solidFill>
            </a:rPr>
            <a:t>Ausländer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2.8529E-7</cdr:y>
    </cdr:from>
    <cdr:to>
      <cdr:x>0.56275</cdr:x>
      <cdr:y>0.09591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1"/>
          <a:ext cx="4672853" cy="3361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DE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496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496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0842846E-1973-4CB4-8EB6-8E936CF80148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96947"/>
            <a:ext cx="2975240" cy="499496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9109" y="9496947"/>
            <a:ext cx="2975240" cy="499496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67802A20-76DD-4893-ADBD-81271D8EC75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014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10" y="0"/>
            <a:ext cx="2975240" cy="499904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E8084A9B-CF40-401F-98E6-182E5BFF7A03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4" tIns="46497" rIns="92994" bIns="4649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5" y="4749086"/>
            <a:ext cx="5492750" cy="4499134"/>
          </a:xfrm>
          <a:prstGeom prst="rect">
            <a:avLst/>
          </a:prstGeom>
        </p:spPr>
        <p:txBody>
          <a:bodyPr vert="horz" lIns="92994" tIns="46497" rIns="92994" bIns="46497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5"/>
            <a:ext cx="2975240" cy="499904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10" y="9496435"/>
            <a:ext cx="2975240" cy="499904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8D101A8E-9D6A-456C-909C-D701772B9F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73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D738F2-6791-4B92-833F-39A44F3764C8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57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574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 eher heuristischer, suggestiver Vergleich, denn beides hat nicht direkt miteinander zu tun. Aber sicher ist es kein Zufall, dass beschäftigungsstarke Bundesländer einen hohen Anteil Ausländer an den </a:t>
            </a:r>
            <a:r>
              <a:rPr lang="de-DE" dirty="0" err="1" smtClean="0"/>
              <a:t>svB</a:t>
            </a:r>
            <a:r>
              <a:rPr lang="de-DE" dirty="0" smtClean="0"/>
              <a:t> haben. Klar ist, wer heute Wachstum und Beschäftigung</a:t>
            </a:r>
            <a:r>
              <a:rPr lang="de-DE" baseline="0" dirty="0" smtClean="0"/>
              <a:t> erhalten</a:t>
            </a:r>
            <a:r>
              <a:rPr lang="de-DE" dirty="0" smtClean="0"/>
              <a:t> will, muss Zuwanderung ermöglichen und Migranten einstellen.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96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9945">
              <a:defRPr/>
            </a:pPr>
            <a:r>
              <a:rPr lang="de-DE" dirty="0" smtClean="0"/>
              <a:t>besonders betroffene Berufe/Berufsfelder: z.B. Altenpflege, Landwirtschaftsberufe, Lebensmittelherstellung/-verarbeitung; Schutz-,Sicherheits-, Überwachungsberufe; Reinigungsberufe; Medizinische Gesundheitsberufe; Erziehung,</a:t>
            </a:r>
            <a:r>
              <a:rPr lang="de-DE" dirty="0" err="1" smtClean="0"/>
              <a:t>soz</a:t>
            </a:r>
            <a:r>
              <a:rPr lang="de-DE" dirty="0" smtClean="0"/>
              <a:t>.,</a:t>
            </a:r>
            <a:r>
              <a:rPr lang="de-DE" dirty="0" err="1" smtClean="0"/>
              <a:t>hauswirt.Berufe</a:t>
            </a:r>
            <a:r>
              <a:rPr lang="de-DE" dirty="0" smtClean="0"/>
              <a:t>, Werbung/Marketing</a:t>
            </a:r>
          </a:p>
          <a:p>
            <a:pPr defTabSz="929945">
              <a:defRPr/>
            </a:pPr>
            <a:endParaRPr lang="de-DE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Wirtschaftszweige: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de-DE" altLang="de-DE" dirty="0" smtClean="0"/>
              <a:t> Landwirtschaft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de-DE" altLang="de-DE" dirty="0" smtClean="0"/>
              <a:t> Handwerk</a:t>
            </a:r>
          </a:p>
          <a:p>
            <a:pPr eaLnBrk="1" hangingPunct="1"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de-DE" altLang="de-DE" dirty="0" smtClean="0"/>
              <a:t> Gesundheits- und Pflegebereich</a:t>
            </a:r>
          </a:p>
          <a:p>
            <a:pPr defTabSz="929945">
              <a:defRPr/>
            </a:pP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01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3" name="Picture 2" descr="T:\_zsh_Veröffentlichungen\_PR\_ZSH_Logo\LOGO_ZSH_ohne_Text_klei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64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749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299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85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3" name="Picture 2" descr="T:\_zsh_Veröffentlichungen\_PR\_ZSH_Logo\LOGO_ZSH_ohne_Text_klei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13.4.2015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Pressekonferenz der Regionaldirektion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feld 1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alt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4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86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97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33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62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57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48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0D712-E926-4F28-A08A-E93DA2C902EB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8F49-4E45-4D27-A4C8-D4B22DC2757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8" name="Picture 2" descr="T:\_zsh_Veröffentlichungen\_PR\_ZSH_Logo\LOGO_ZSH_ohne_Text_klein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alt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8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feld 1"/>
          <p:cNvSpPr txBox="1">
            <a:spLocks noChangeArrowheads="1"/>
          </p:cNvSpPr>
          <p:nvPr/>
        </p:nvSpPr>
        <p:spPr bwMode="auto">
          <a:xfrm>
            <a:off x="0" y="0"/>
            <a:ext cx="9144000" cy="4365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2800" b="1">
              <a:solidFill>
                <a:schemeClr val="bg1"/>
              </a:solidFill>
            </a:endParaRPr>
          </a:p>
        </p:txBody>
      </p:sp>
      <p:sp>
        <p:nvSpPr>
          <p:cNvPr id="7171" name="Textfeld 2"/>
          <p:cNvSpPr txBox="1">
            <a:spLocks noChangeArrowheads="1"/>
          </p:cNvSpPr>
          <p:nvPr/>
        </p:nvSpPr>
        <p:spPr bwMode="auto">
          <a:xfrm>
            <a:off x="826962" y="1944122"/>
            <a:ext cx="7777486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chemeClr val="bg1"/>
                </a:solidFill>
              </a:rPr>
              <a:t>Demografie,  Arbeitsmarkt</a:t>
            </a:r>
            <a:endParaRPr lang="de-DE" altLang="de-DE" sz="28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de-DE" altLang="de-DE" sz="2800" b="1" dirty="0" smtClean="0">
                <a:solidFill>
                  <a:schemeClr val="bg1"/>
                </a:solidFill>
              </a:rPr>
              <a:t>und Beschäftigung von Migranten </a:t>
            </a:r>
            <a:endParaRPr lang="de-DE" altLang="de-DE" sz="28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de-DE" altLang="de-DE" sz="2800" b="1" dirty="0" smtClean="0">
                <a:solidFill>
                  <a:schemeClr val="bg1"/>
                </a:solidFill>
              </a:rPr>
              <a:t>in Sachsen-Anhalt</a:t>
            </a:r>
            <a:endParaRPr lang="de-DE" altLang="de-DE" sz="2800" b="1" dirty="0" smtClean="0">
              <a:solidFill>
                <a:schemeClr val="bg1"/>
              </a:solidFill>
            </a:endParaRPr>
          </a:p>
          <a:p>
            <a:pPr eaLnBrk="1" hangingPunct="1"/>
            <a:endParaRPr lang="de-DE" altLang="de-DE" sz="2400" dirty="0" smtClean="0"/>
          </a:p>
          <a:p>
            <a:pPr eaLnBrk="1" hangingPunct="1"/>
            <a:r>
              <a:rPr lang="de-DE" altLang="de-DE" sz="2400" dirty="0" smtClean="0">
                <a:solidFill>
                  <a:schemeClr val="bg1"/>
                </a:solidFill>
              </a:rPr>
              <a:t>Thomas </a:t>
            </a:r>
            <a:r>
              <a:rPr lang="de-DE" altLang="de-DE" sz="2400" dirty="0" smtClean="0">
                <a:solidFill>
                  <a:schemeClr val="bg1"/>
                </a:solidFill>
              </a:rPr>
              <a:t>Ketzmerick</a:t>
            </a:r>
          </a:p>
          <a:p>
            <a:pPr eaLnBrk="1" hangingPunct="1"/>
            <a:r>
              <a:rPr lang="de-DE" altLang="de-DE" sz="2400" dirty="0" smtClean="0">
                <a:solidFill>
                  <a:schemeClr val="bg1"/>
                </a:solidFill>
              </a:rPr>
              <a:t>Zentrum für Sozialforschung Halle e. V. (ZSH</a:t>
            </a:r>
            <a:r>
              <a:rPr lang="de-DE" altLang="de-DE" sz="2400" dirty="0">
                <a:solidFill>
                  <a:schemeClr val="bg1"/>
                </a:solidFill>
              </a:rPr>
              <a:t>) </a:t>
            </a:r>
            <a:endParaRPr lang="de-DE" altLang="de-DE" sz="2400" dirty="0" smtClean="0">
              <a:solidFill>
                <a:schemeClr val="bg1"/>
              </a:solidFill>
            </a:endParaRPr>
          </a:p>
          <a:p>
            <a:pPr eaLnBrk="1" hangingPunct="1"/>
            <a:endParaRPr lang="de-DE" altLang="de-DE" sz="2400" dirty="0"/>
          </a:p>
          <a:p>
            <a:pPr eaLnBrk="1" hangingPunct="1"/>
            <a:r>
              <a:rPr lang="de-DE" altLang="de-DE" sz="1400" b="1" dirty="0" smtClean="0"/>
              <a:t>Projekt  </a:t>
            </a:r>
          </a:p>
          <a:p>
            <a:pPr eaLnBrk="1" hangingPunct="1"/>
            <a:r>
              <a:rPr lang="de-DE" altLang="de-DE" sz="1400" b="1" dirty="0" smtClean="0"/>
              <a:t>Menschen </a:t>
            </a:r>
            <a:r>
              <a:rPr lang="de-DE" altLang="de-DE" sz="1400" b="1" dirty="0"/>
              <a:t>gewinnen, Migration ermöglichen, </a:t>
            </a:r>
            <a:r>
              <a:rPr lang="de-DE" altLang="de-DE" sz="1400" b="1" dirty="0" smtClean="0"/>
              <a:t>demografischen </a:t>
            </a:r>
            <a:r>
              <a:rPr lang="de-DE" altLang="de-DE" sz="1400" b="1" dirty="0"/>
              <a:t>Wandel in Sachsen-Anhalt gestalten. </a:t>
            </a:r>
          </a:p>
          <a:p>
            <a:pPr eaLnBrk="1" hangingPunct="1"/>
            <a:r>
              <a:rPr lang="de-DE" altLang="de-DE" sz="1400" b="1" dirty="0"/>
              <a:t>Kommunaler Dialog und Zuwanderung internationaler Fachkräfte als Lösungswege.</a:t>
            </a:r>
          </a:p>
          <a:p>
            <a:pPr eaLnBrk="1" hangingPunct="1"/>
            <a:endParaRPr lang="de-DE" altLang="de-DE" sz="2400" dirty="0" smtClean="0"/>
          </a:p>
          <a:p>
            <a:pPr eaLnBrk="1" hangingPunct="1"/>
            <a:endParaRPr lang="de-DE" altLang="de-DE" sz="2000" dirty="0">
              <a:solidFill>
                <a:schemeClr val="bg1"/>
              </a:solidFill>
            </a:endParaRPr>
          </a:p>
          <a:p>
            <a:pPr eaLnBrk="1" hangingPunct="1"/>
            <a:r>
              <a:rPr lang="de-DE" altLang="de-DE" sz="2000" dirty="0" smtClean="0">
                <a:solidFill>
                  <a:schemeClr val="bg1"/>
                </a:solidFill>
              </a:rPr>
              <a:t>22.9.2015</a:t>
            </a:r>
            <a:endParaRPr lang="de-DE" altLang="de-DE" sz="2000" dirty="0">
              <a:solidFill>
                <a:schemeClr val="bg1"/>
              </a:solidFill>
            </a:endParaRPr>
          </a:p>
        </p:txBody>
      </p:sp>
      <p:pic>
        <p:nvPicPr>
          <p:cNvPr id="7175" name="Picture 2" descr="Allgemeiner Arbeitgeberverband der Wirtschaft für Sachsen-Anhalt e. V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36734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4" descr="BVMW - Bundesverband mittelständische Wirtschaf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836613"/>
            <a:ext cx="14382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6" descr="http://www.network-kmu.de/go/tgl/_ws/mediabase/_ts_1133264419000/images/modules/addresses_accounts/pic/_auto_273046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88913"/>
            <a:ext cx="20002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8" descr="IAB Institut für Arbeitsmarkt- und Berufsforschung (c) iab.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83" y="188913"/>
            <a:ext cx="1137206" cy="74456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0" descr="Bild in Originalgröße anzeige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36613"/>
            <a:ext cx="20716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4" descr="Bild in Originalgröße anzeige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981075"/>
            <a:ext cx="273685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2" descr="Bild in Originalgröße anzeige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7" y="188913"/>
            <a:ext cx="108108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81075"/>
            <a:ext cx="11255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6715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01" y="2060847"/>
            <a:ext cx="7696989" cy="4105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6" name="Rechteck 5"/>
          <p:cNvSpPr/>
          <p:nvPr/>
        </p:nvSpPr>
        <p:spPr>
          <a:xfrm>
            <a:off x="331684" y="116632"/>
            <a:ext cx="5669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Arbeitsmarkt und Beschäftigung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1520" y="1484784"/>
            <a:ext cx="849694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Anteil ausländischer SV-Beschäftigter im Land steigt deutlich – auf niedrigem Niveau</a:t>
            </a:r>
            <a:endParaRPr lang="de-DE" b="1" dirty="0"/>
          </a:p>
        </p:txBody>
      </p:sp>
      <p:sp>
        <p:nvSpPr>
          <p:cNvPr id="8" name="Rechteck 7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23" y="1844824"/>
            <a:ext cx="5487702" cy="3894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eck 1"/>
          <p:cNvSpPr/>
          <p:nvPr/>
        </p:nvSpPr>
        <p:spPr>
          <a:xfrm>
            <a:off x="467544" y="1340768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Beschäftigte Ausländer und Arbeitslosenquote in Sachsen-Anhalt</a:t>
            </a:r>
            <a:endParaRPr lang="de-DE" dirty="0"/>
          </a:p>
        </p:txBody>
      </p:sp>
      <p:sp>
        <p:nvSpPr>
          <p:cNvPr id="7" name="Textfeld 1"/>
          <p:cNvSpPr txBox="1"/>
          <p:nvPr/>
        </p:nvSpPr>
        <p:spPr>
          <a:xfrm>
            <a:off x="467544" y="5733256"/>
            <a:ext cx="2847329" cy="1741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50" b="1" dirty="0"/>
              <a:t>Quelle: </a:t>
            </a:r>
            <a:r>
              <a:rPr lang="de-DE" sz="1200" dirty="0" smtClean="0"/>
              <a:t>Bundesagentur</a:t>
            </a:r>
            <a:r>
              <a:rPr lang="de-DE" sz="1050" dirty="0" smtClean="0"/>
              <a:t> für Arbeit</a:t>
            </a:r>
            <a:endParaRPr lang="de-DE" sz="1050" dirty="0"/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9" name="Rechteck 8"/>
          <p:cNvSpPr/>
          <p:nvPr/>
        </p:nvSpPr>
        <p:spPr>
          <a:xfrm>
            <a:off x="331684" y="116632"/>
            <a:ext cx="5669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Arbeitsmarkt und Beschäftigung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005433" y="4409817"/>
            <a:ext cx="2952328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Bislang kaum Konkurrenz zwischen Deutschen und Migranten auf dem Arbeitsmarkt</a:t>
            </a:r>
            <a:endParaRPr lang="de-DE" sz="2000" b="1" dirty="0"/>
          </a:p>
        </p:txBody>
      </p:sp>
      <p:sp>
        <p:nvSpPr>
          <p:cNvPr id="11" name="Rechteck 10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01" y="1331744"/>
            <a:ext cx="6040874" cy="461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6314896" y="2871024"/>
            <a:ext cx="2141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Quelle: Bundesagentur für Arbeit; </a:t>
            </a:r>
            <a:r>
              <a:rPr lang="de-DE" sz="1200" dirty="0" err="1"/>
              <a:t>destatis</a:t>
            </a:r>
            <a:r>
              <a:rPr lang="de-DE" sz="1200" dirty="0"/>
              <a:t>; *Zahlen Selbständige von 2011</a:t>
            </a:r>
          </a:p>
        </p:txBody>
      </p:sp>
      <p:sp>
        <p:nvSpPr>
          <p:cNvPr id="7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8" name="Rechteck 7"/>
          <p:cNvSpPr/>
          <p:nvPr/>
        </p:nvSpPr>
        <p:spPr>
          <a:xfrm>
            <a:off x="331684" y="116632"/>
            <a:ext cx="5669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Arbeitsmarkt und Beschäftigung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300192" y="4077072"/>
            <a:ext cx="2592288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Ausländer: </a:t>
            </a:r>
            <a:endParaRPr lang="de-DE" b="1" dirty="0"/>
          </a:p>
          <a:p>
            <a:pPr algn="ctr"/>
            <a:r>
              <a:rPr lang="de-DE" b="1" dirty="0" smtClean="0"/>
              <a:t>Oft </a:t>
            </a:r>
            <a:r>
              <a:rPr lang="de-DE" b="1" dirty="0" smtClean="0"/>
              <a:t>einfache Tätigkeiten, atypische </a:t>
            </a:r>
            <a:r>
              <a:rPr lang="de-DE" b="1" dirty="0" smtClean="0"/>
              <a:t>Beschäftigung aber </a:t>
            </a:r>
            <a:r>
              <a:rPr lang="de-DE" b="1" dirty="0" smtClean="0"/>
              <a:t>auch viele Hochqualifizierte</a:t>
            </a:r>
            <a:endParaRPr lang="de-DE" b="1" dirty="0"/>
          </a:p>
        </p:txBody>
      </p:sp>
      <p:sp>
        <p:nvSpPr>
          <p:cNvPr id="10" name="Rechteck 9"/>
          <p:cNvSpPr/>
          <p:nvPr/>
        </p:nvSpPr>
        <p:spPr>
          <a:xfrm>
            <a:off x="6300192" y="1385040"/>
            <a:ext cx="2440696" cy="1512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Ausländische Erwerbstätige nach Wirtschaftszweig, Position und Erwerbsform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93305" y="1516142"/>
            <a:ext cx="8603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Anforderungsniveau deutscher und ausländischer </a:t>
            </a:r>
            <a:r>
              <a:rPr lang="de-DE" b="1" dirty="0" smtClean="0"/>
              <a:t>SV-Beschäftigter </a:t>
            </a:r>
            <a:r>
              <a:rPr lang="de-DE" b="1" dirty="0" smtClean="0"/>
              <a:t>2014</a:t>
            </a:r>
            <a:endParaRPr lang="de-DE" dirty="0"/>
          </a:p>
        </p:txBody>
      </p:sp>
      <p:sp>
        <p:nvSpPr>
          <p:cNvPr id="7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8" name="Rechteck 7"/>
          <p:cNvSpPr/>
          <p:nvPr/>
        </p:nvSpPr>
        <p:spPr>
          <a:xfrm>
            <a:off x="331684" y="116632"/>
            <a:ext cx="5669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Arbeitsmarkt und Beschäftigung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619672" y="5229200"/>
            <a:ext cx="5939259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Diskrepanz auf dem mittleren Anforderungsniveau </a:t>
            </a:r>
            <a:br>
              <a:rPr lang="de-DE" b="1" dirty="0" smtClean="0"/>
            </a:br>
            <a:r>
              <a:rPr lang="de-DE" b="1" dirty="0" smtClean="0"/>
              <a:t>zwischen Ausländern und Deutschen in Sachsen-Anhalt</a:t>
            </a:r>
            <a:endParaRPr lang="de-DE" b="1" dirty="0"/>
          </a:p>
        </p:txBody>
      </p:sp>
      <p:sp>
        <p:nvSpPr>
          <p:cNvPr id="10" name="Rechteck 9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  <p:graphicFrame>
        <p:nvGraphicFramePr>
          <p:cNvPr id="13" name="Diagramm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379042"/>
              </p:ext>
            </p:extLst>
          </p:nvPr>
        </p:nvGraphicFramePr>
        <p:xfrm>
          <a:off x="280043" y="1761412"/>
          <a:ext cx="8684558" cy="326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feld 1"/>
          <p:cNvSpPr txBox="1"/>
          <p:nvPr/>
        </p:nvSpPr>
        <p:spPr>
          <a:xfrm>
            <a:off x="6484821" y="4725144"/>
            <a:ext cx="2191635" cy="22965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b="1" dirty="0"/>
              <a:t>Quelle: </a:t>
            </a:r>
            <a:r>
              <a:rPr lang="de-DE" sz="1100" dirty="0"/>
              <a:t>Bundesagentur für Arbeit</a:t>
            </a:r>
          </a:p>
        </p:txBody>
      </p:sp>
    </p:spTree>
    <p:extLst>
      <p:ext uri="{BB962C8B-B14F-4D97-AF65-F5344CB8AC3E}">
        <p14:creationId xmlns:p14="http://schemas.microsoft.com/office/powerpoint/2010/main" val="3924599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179512" y="116632"/>
            <a:ext cx="3296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Berufliche Bildung</a:t>
            </a:r>
          </a:p>
        </p:txBody>
      </p:sp>
      <p:sp>
        <p:nvSpPr>
          <p:cNvPr id="5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6" name="Textfeld 5"/>
          <p:cNvSpPr txBox="1"/>
          <p:nvPr/>
        </p:nvSpPr>
        <p:spPr>
          <a:xfrm>
            <a:off x="6444208" y="3356992"/>
            <a:ext cx="2561654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Trotz </a:t>
            </a:r>
            <a:r>
              <a:rPr lang="de-DE" sz="2000" b="1" dirty="0" smtClean="0"/>
              <a:t>Besetzungs-problemen in der </a:t>
            </a:r>
            <a:r>
              <a:rPr lang="de-DE" sz="2000" b="1" dirty="0" smtClean="0"/>
              <a:t>Berufsausbildung wird die Chance </a:t>
            </a:r>
            <a:r>
              <a:rPr lang="de-DE" sz="2000" b="1" dirty="0" smtClean="0"/>
              <a:t>Einwanderung </a:t>
            </a:r>
            <a:r>
              <a:rPr lang="de-DE" sz="2000" b="1" dirty="0" smtClean="0"/>
              <a:t>wenig genutzt</a:t>
            </a:r>
            <a:endParaRPr lang="de-DE" sz="2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613551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2770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539552" y="260648"/>
            <a:ext cx="9717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Fazit</a:t>
            </a:r>
            <a:endParaRPr lang="de-DE" altLang="de-DE" sz="3200" dirty="0" smtClean="0">
              <a:solidFill>
                <a:schemeClr val="bg1"/>
              </a:solidFill>
            </a:endParaRPr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7" name="Textfeld 6"/>
          <p:cNvSpPr txBox="1"/>
          <p:nvPr/>
        </p:nvSpPr>
        <p:spPr>
          <a:xfrm>
            <a:off x="288924" y="1556792"/>
            <a:ext cx="8531548" cy="4201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de-DE" sz="1900" dirty="0" smtClean="0">
                <a:cs typeface="Calibri" pitchFamily="34" charset="0"/>
              </a:rPr>
              <a:t>Besonders </a:t>
            </a:r>
            <a:r>
              <a:rPr lang="de-DE" sz="1900" dirty="0" smtClean="0">
                <a:cs typeface="Calibri" pitchFamily="34" charset="0"/>
              </a:rPr>
              <a:t>starke Betroffenheit </a:t>
            </a:r>
            <a:r>
              <a:rPr lang="de-DE" sz="1900" dirty="0" smtClean="0">
                <a:cs typeface="Calibri" pitchFamily="34" charset="0"/>
              </a:rPr>
              <a:t>Sachsen-Anhalts vom Demografischen </a:t>
            </a:r>
            <a:r>
              <a:rPr lang="de-DE" sz="1900" dirty="0" smtClean="0">
                <a:cs typeface="Calibri" pitchFamily="34" charset="0"/>
              </a:rPr>
              <a:t>Wandel; Einwanderung </a:t>
            </a:r>
            <a:r>
              <a:rPr lang="de-DE" sz="1900" dirty="0" smtClean="0">
                <a:cs typeface="Calibri" pitchFamily="34" charset="0"/>
              </a:rPr>
              <a:t>kann Schrumpfung und </a:t>
            </a:r>
            <a:r>
              <a:rPr lang="de-DE" sz="1900" dirty="0" smtClean="0">
                <a:cs typeface="Calibri" pitchFamily="34" charset="0"/>
              </a:rPr>
              <a:t>v.a. Alterung </a:t>
            </a:r>
            <a:r>
              <a:rPr lang="de-DE" sz="1900" dirty="0" smtClean="0">
                <a:cs typeface="Calibri" pitchFamily="34" charset="0"/>
              </a:rPr>
              <a:t>nicht aufhalten, </a:t>
            </a:r>
            <a:r>
              <a:rPr lang="de-DE" sz="1900" dirty="0" smtClean="0">
                <a:cs typeface="Calibri" pitchFamily="34" charset="0"/>
              </a:rPr>
              <a:t/>
            </a:r>
            <a:br>
              <a:rPr lang="de-DE" sz="1900" dirty="0" smtClean="0">
                <a:cs typeface="Calibri" pitchFamily="34" charset="0"/>
              </a:rPr>
            </a:br>
            <a:r>
              <a:rPr lang="de-DE" sz="1900" dirty="0" smtClean="0">
                <a:cs typeface="Calibri" pitchFamily="34" charset="0"/>
              </a:rPr>
              <a:t>aber </a:t>
            </a:r>
            <a:r>
              <a:rPr lang="de-DE" sz="1900" dirty="0" smtClean="0">
                <a:cs typeface="Calibri" pitchFamily="34" charset="0"/>
              </a:rPr>
              <a:t>dämpfen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de-DE" sz="1900" dirty="0" smtClean="0">
                <a:cs typeface="Calibri" pitchFamily="34" charset="0"/>
              </a:rPr>
              <a:t>Integration in den </a:t>
            </a:r>
            <a:r>
              <a:rPr lang="de-DE" sz="1900" dirty="0" smtClean="0">
                <a:cs typeface="Calibri" pitchFamily="34" charset="0"/>
              </a:rPr>
              <a:t>Arbeitsmarkt bisher: </a:t>
            </a:r>
            <a:r>
              <a:rPr lang="de-DE" sz="1900" dirty="0" smtClean="0">
                <a:cs typeface="Calibri" pitchFamily="34" charset="0"/>
              </a:rPr>
              <a:t>gut bei EU-Migranten, </a:t>
            </a:r>
            <a:r>
              <a:rPr lang="de-DE" sz="1900" dirty="0" smtClean="0">
                <a:cs typeface="Calibri" pitchFamily="34" charset="0"/>
              </a:rPr>
              <a:t/>
            </a:r>
            <a:br>
              <a:rPr lang="de-DE" sz="1900" dirty="0" smtClean="0">
                <a:cs typeface="Calibri" pitchFamily="34" charset="0"/>
              </a:rPr>
            </a:br>
            <a:r>
              <a:rPr lang="de-DE" sz="1900" dirty="0" smtClean="0">
                <a:cs typeface="Calibri" pitchFamily="34" charset="0"/>
              </a:rPr>
              <a:t>schwierig </a:t>
            </a:r>
            <a:r>
              <a:rPr lang="de-DE" sz="1900" dirty="0" smtClean="0">
                <a:cs typeface="Calibri" pitchFamily="34" charset="0"/>
              </a:rPr>
              <a:t>bei Drittstaatlern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de-DE" sz="1900" dirty="0" smtClean="0">
                <a:cs typeface="Calibri" pitchFamily="34" charset="0"/>
              </a:rPr>
              <a:t>Hohe Potentiale bei aktuellen Einwanderern, diese müssen genutzt werden: Spracherwerb, Qualifizierung, Ausbildung, Abbau v. Hürden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de-DE" sz="1900" dirty="0" smtClean="0">
                <a:cs typeface="Calibri" pitchFamily="34" charset="0"/>
              </a:rPr>
              <a:t>Starke Nachfrage nach Helfern kann kurzfristig entlasten, Weiterentwicklung muss angeboten werden, Facharbeiter werden bald am meisten </a:t>
            </a:r>
            <a:r>
              <a:rPr lang="de-DE" sz="1900" dirty="0" smtClean="0">
                <a:cs typeface="Calibri" pitchFamily="34" charset="0"/>
              </a:rPr>
              <a:t>gebraucht</a:t>
            </a:r>
            <a:br>
              <a:rPr lang="de-DE" sz="1900" dirty="0" smtClean="0">
                <a:cs typeface="Calibri" pitchFamily="34" charset="0"/>
              </a:rPr>
            </a:br>
            <a:r>
              <a:rPr lang="de-DE" sz="1900" dirty="0" smtClean="0">
                <a:cs typeface="Calibri" pitchFamily="34" charset="0"/>
                <a:sym typeface="Wingdings" panose="05000000000000000000" pitchFamily="2" charset="2"/>
              </a:rPr>
              <a:t> Berufsausbildung!</a:t>
            </a:r>
            <a:endParaRPr lang="de-DE" sz="1900" dirty="0" smtClean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de-DE" sz="1900" dirty="0" smtClean="0">
                <a:cs typeface="Calibri" pitchFamily="34" charset="0"/>
              </a:rPr>
              <a:t>Nur so kann </a:t>
            </a:r>
            <a:r>
              <a:rPr lang="de-DE" sz="1900" dirty="0" smtClean="0">
                <a:cs typeface="Calibri" pitchFamily="34" charset="0"/>
              </a:rPr>
              <a:t>eine Konzentration </a:t>
            </a:r>
            <a:r>
              <a:rPr lang="de-DE" sz="1900" dirty="0" smtClean="0">
                <a:cs typeface="Calibri" pitchFamily="34" charset="0"/>
              </a:rPr>
              <a:t>von Ausländern in unqualifizierten Jobs und atypischen Erwerbsformen verhindert werden (Solo-Selbständigkeit, Minijobs, teilw. auch Werkvertr</a:t>
            </a:r>
            <a:r>
              <a:rPr lang="de-DE" sz="1900" dirty="0">
                <a:cs typeface="Calibri" pitchFamily="34" charset="0"/>
              </a:rPr>
              <a:t>a</a:t>
            </a:r>
            <a:r>
              <a:rPr lang="de-DE" sz="1900" dirty="0" smtClean="0">
                <a:cs typeface="Calibri" pitchFamily="34" charset="0"/>
              </a:rPr>
              <a:t>gsarbeit) </a:t>
            </a:r>
            <a:endParaRPr lang="de-DE" sz="19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944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1077" y="161345"/>
            <a:ext cx="901458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altLang="de-DE" sz="2000" b="1" dirty="0">
                <a:solidFill>
                  <a:schemeClr val="bg1"/>
                </a:solidFill>
              </a:rPr>
              <a:t>Menschen gewinnen, Migration ermöglichen, demografischen Wandel </a:t>
            </a:r>
            <a:r>
              <a:rPr lang="de-DE" altLang="de-DE" sz="2000" b="1" dirty="0" smtClean="0">
                <a:solidFill>
                  <a:schemeClr val="bg1"/>
                </a:solidFill>
              </a:rPr>
              <a:t/>
            </a:r>
            <a:br>
              <a:rPr lang="de-DE" altLang="de-DE" sz="2000" b="1" dirty="0" smtClean="0">
                <a:solidFill>
                  <a:schemeClr val="bg1"/>
                </a:solidFill>
              </a:rPr>
            </a:br>
            <a:r>
              <a:rPr lang="de-DE" altLang="de-DE" sz="2000" b="1" dirty="0" smtClean="0">
                <a:solidFill>
                  <a:schemeClr val="bg1"/>
                </a:solidFill>
              </a:rPr>
              <a:t>in </a:t>
            </a:r>
            <a:r>
              <a:rPr lang="de-DE" altLang="de-DE" sz="2000" b="1" dirty="0">
                <a:solidFill>
                  <a:schemeClr val="bg1"/>
                </a:solidFill>
              </a:rPr>
              <a:t>Sachsen-Anhalt gestalten. 	</a:t>
            </a:r>
            <a:r>
              <a:rPr lang="de-DE" altLang="de-DE" sz="2000" b="1" dirty="0" smtClean="0">
                <a:solidFill>
                  <a:schemeClr val="bg1"/>
                </a:solidFill>
              </a:rPr>
              <a:t/>
            </a:r>
            <a:br>
              <a:rPr lang="de-DE" altLang="de-DE" sz="2000" b="1" dirty="0" smtClean="0">
                <a:solidFill>
                  <a:schemeClr val="bg1"/>
                </a:solidFill>
              </a:rPr>
            </a:br>
            <a:r>
              <a:rPr lang="de-DE" altLang="de-DE" sz="2000" dirty="0" smtClean="0">
                <a:solidFill>
                  <a:schemeClr val="bg1"/>
                </a:solidFill>
              </a:rPr>
              <a:t>Kommunaler </a:t>
            </a:r>
            <a:r>
              <a:rPr lang="de-DE" altLang="de-DE" sz="2000" dirty="0">
                <a:solidFill>
                  <a:schemeClr val="bg1"/>
                </a:solidFill>
              </a:rPr>
              <a:t>Dialog und Zuwanderung </a:t>
            </a:r>
            <a:r>
              <a:rPr lang="de-DE" altLang="de-DE" sz="2000" dirty="0" smtClean="0">
                <a:solidFill>
                  <a:schemeClr val="bg1"/>
                </a:solidFill>
              </a:rPr>
              <a:t>internationaler </a:t>
            </a:r>
            <a:r>
              <a:rPr lang="de-DE" altLang="de-DE" sz="2000" dirty="0">
                <a:solidFill>
                  <a:schemeClr val="bg1"/>
                </a:solidFill>
              </a:rPr>
              <a:t>Fachkräfte als Lösungswege.</a:t>
            </a:r>
            <a:br>
              <a:rPr lang="de-DE" altLang="de-DE" sz="2000" dirty="0">
                <a:solidFill>
                  <a:schemeClr val="bg1"/>
                </a:solidFill>
              </a:rPr>
            </a:br>
            <a:endParaRPr lang="de-DE" altLang="de-DE" sz="2000" dirty="0" smtClean="0">
              <a:solidFill>
                <a:schemeClr val="bg1"/>
              </a:solidFill>
            </a:endParaRPr>
          </a:p>
        </p:txBody>
      </p:sp>
      <p:sp>
        <p:nvSpPr>
          <p:cNvPr id="5" name="Textfeld 3"/>
          <p:cNvSpPr txBox="1">
            <a:spLocks noChangeArrowheads="1"/>
          </p:cNvSpPr>
          <p:nvPr/>
        </p:nvSpPr>
        <p:spPr bwMode="auto">
          <a:xfrm>
            <a:off x="288925" y="6263734"/>
            <a:ext cx="71633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600" dirty="0" smtClean="0"/>
              <a:t>Zentrum für Sozialforschung Halle 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40496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331684" y="476672"/>
            <a:ext cx="2060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Gliederung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7" name="Rechteck 6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  <p:sp>
        <p:nvSpPr>
          <p:cNvPr id="8" name="Textfeld 7"/>
          <p:cNvSpPr txBox="1"/>
          <p:nvPr/>
        </p:nvSpPr>
        <p:spPr>
          <a:xfrm>
            <a:off x="430213" y="2110784"/>
            <a:ext cx="8291512" cy="27084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18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Demografische Entwicklung: </a:t>
            </a:r>
            <a:r>
              <a:rPr lang="de-DE" sz="2200" dirty="0">
                <a:cs typeface="Calibri" pitchFamily="34" charset="0"/>
              </a:rPr>
              <a:t>Schrumpfung und Alterung</a:t>
            </a:r>
          </a:p>
          <a:p>
            <a:pPr marL="514350" indent="-514350" fontAlgn="auto">
              <a:spcBef>
                <a:spcPts val="0"/>
              </a:spcBef>
              <a:spcAft>
                <a:spcPts val="1800"/>
              </a:spcAft>
              <a:buFontTx/>
              <a:buAutoNum type="arabicPeriod"/>
              <a:defRPr/>
            </a:pPr>
            <a:r>
              <a:rPr lang="de-DE" sz="2200" dirty="0">
                <a:cs typeface="Calibri" pitchFamily="34" charset="0"/>
              </a:rPr>
              <a:t>Wanderungsverhalten </a:t>
            </a:r>
            <a:r>
              <a:rPr lang="de-DE" sz="2200" dirty="0" smtClean="0">
                <a:cs typeface="Calibri" pitchFamily="34" charset="0"/>
              </a:rPr>
              <a:t>und </a:t>
            </a:r>
            <a:r>
              <a:rPr lang="de-DE" sz="2200" dirty="0">
                <a:cs typeface="Calibri" pitchFamily="34" charset="0"/>
              </a:rPr>
              <a:t>Bevölkerungsstruktur</a:t>
            </a:r>
          </a:p>
          <a:p>
            <a:pPr marL="514350" indent="-514350" fontAlgn="auto">
              <a:spcBef>
                <a:spcPts val="0"/>
              </a:spcBef>
              <a:spcAft>
                <a:spcPts val="18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Arbeitsmarkt </a:t>
            </a:r>
            <a:r>
              <a:rPr lang="de-DE" sz="2200" dirty="0">
                <a:cs typeface="Calibri" pitchFamily="34" charset="0"/>
              </a:rPr>
              <a:t>und Beschäftigung</a:t>
            </a:r>
          </a:p>
          <a:p>
            <a:pPr marL="514350" indent="-514350" fontAlgn="auto">
              <a:spcBef>
                <a:spcPts val="0"/>
              </a:spcBef>
              <a:spcAft>
                <a:spcPts val="18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Berufliche </a:t>
            </a:r>
            <a:r>
              <a:rPr lang="de-DE" sz="2200" dirty="0" smtClean="0">
                <a:cs typeface="Calibri" pitchFamily="34" charset="0"/>
              </a:rPr>
              <a:t>Bildung</a:t>
            </a:r>
          </a:p>
          <a:p>
            <a:pPr marL="514350" indent="-514350" fontAlgn="auto">
              <a:spcBef>
                <a:spcPts val="0"/>
              </a:spcBef>
              <a:spcAft>
                <a:spcPts val="1800"/>
              </a:spcAft>
              <a:buFontTx/>
              <a:buAutoNum type="arabicPeriod"/>
              <a:defRPr/>
            </a:pPr>
            <a:r>
              <a:rPr lang="de-DE" sz="2200" dirty="0">
                <a:cs typeface="Calibri" pitchFamily="34" charset="0"/>
              </a:rPr>
              <a:t>Fazit</a:t>
            </a:r>
            <a:endParaRPr lang="de-DE" sz="22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4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59759"/>
            <a:ext cx="5400600" cy="3573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eck 4"/>
          <p:cNvSpPr/>
          <p:nvPr/>
        </p:nvSpPr>
        <p:spPr>
          <a:xfrm>
            <a:off x="395536" y="5589240"/>
            <a:ext cx="25535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/>
              <a:t>Daten: </a:t>
            </a:r>
            <a:r>
              <a:rPr lang="de-DE" sz="1400" dirty="0" err="1"/>
              <a:t>Regiostat</a:t>
            </a:r>
            <a:r>
              <a:rPr lang="de-DE" sz="1400" dirty="0"/>
              <a:t>, Stichtag </a:t>
            </a:r>
            <a:r>
              <a:rPr lang="de-DE" sz="1400" dirty="0" smtClean="0"/>
              <a:t>31.12</a:t>
            </a:r>
            <a:r>
              <a:rPr lang="de-DE" sz="1400" dirty="0"/>
              <a:t>.</a:t>
            </a:r>
          </a:p>
        </p:txBody>
      </p:sp>
      <p:sp>
        <p:nvSpPr>
          <p:cNvPr id="2" name="Rechteck 1"/>
          <p:cNvSpPr/>
          <p:nvPr/>
        </p:nvSpPr>
        <p:spPr>
          <a:xfrm>
            <a:off x="323528" y="1340768"/>
            <a:ext cx="62370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Bevölkerung in den Kreisen Sachsen-Anhalts 2005 und 2013 (absolut und Veränderung in %)</a:t>
            </a:r>
            <a:br>
              <a:rPr lang="de-DE" b="1" dirty="0"/>
            </a:b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331684" y="116632"/>
            <a:ext cx="521848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Demografische Veränderung: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Schrumpfung und Alterung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9" name="Textfeld 8"/>
          <p:cNvSpPr txBox="1"/>
          <p:nvPr/>
        </p:nvSpPr>
        <p:spPr>
          <a:xfrm>
            <a:off x="6084168" y="4365104"/>
            <a:ext cx="2952328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Bevölkerungsrückgang </a:t>
            </a:r>
            <a:r>
              <a:rPr lang="de-DE" sz="2000" b="1" dirty="0" smtClean="0"/>
              <a:t>besonders </a:t>
            </a:r>
            <a:r>
              <a:rPr lang="de-DE" sz="2000" b="1" dirty="0" smtClean="0"/>
              <a:t>in </a:t>
            </a:r>
            <a:r>
              <a:rPr lang="de-DE" sz="2000" b="1" dirty="0" smtClean="0"/>
              <a:t>ländlichen Regionen</a:t>
            </a:r>
            <a:endParaRPr lang="de-DE" sz="2000" b="1" dirty="0"/>
          </a:p>
        </p:txBody>
      </p:sp>
      <p:sp>
        <p:nvSpPr>
          <p:cNvPr id="4" name="Rechteck 3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988840"/>
            <a:ext cx="5256584" cy="372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395536" y="5661248"/>
            <a:ext cx="34563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Daten: </a:t>
            </a:r>
            <a:r>
              <a:rPr lang="de-DE" sz="1400" dirty="0" err="1" smtClean="0"/>
              <a:t>BertelsmannStiftung</a:t>
            </a:r>
            <a:endParaRPr lang="de-DE" sz="1400" dirty="0"/>
          </a:p>
        </p:txBody>
      </p:sp>
      <p:sp>
        <p:nvSpPr>
          <p:cNvPr id="2" name="Rechteck 1"/>
          <p:cNvSpPr/>
          <p:nvPr/>
        </p:nvSpPr>
        <p:spPr>
          <a:xfrm>
            <a:off x="395536" y="1340768"/>
            <a:ext cx="5565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Prognostizierte Bevölkerungsentwicklung in den Kreisen Sachsen-Anhalts 2012-2030</a:t>
            </a:r>
            <a:r>
              <a:rPr lang="de-DE" dirty="0"/>
              <a:t> </a:t>
            </a:r>
          </a:p>
        </p:txBody>
      </p:sp>
      <p:sp>
        <p:nvSpPr>
          <p:cNvPr id="7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8" name="Rechteck 7"/>
          <p:cNvSpPr/>
          <p:nvPr/>
        </p:nvSpPr>
        <p:spPr>
          <a:xfrm>
            <a:off x="331684" y="116632"/>
            <a:ext cx="521848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Demografische Veränderung: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Schrumpfung und Alterung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012160" y="2924944"/>
            <a:ext cx="2952328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Schrumpfung setzt sich künftig fort; Starke Unterschiede in der Fläche</a:t>
            </a:r>
            <a:r>
              <a:rPr lang="de-DE" sz="2000" b="1" dirty="0" smtClean="0"/>
              <a:t>.</a:t>
            </a:r>
          </a:p>
          <a:p>
            <a:pPr algn="ctr"/>
            <a:endParaRPr lang="de-DE" sz="2000" b="1" dirty="0" smtClean="0"/>
          </a:p>
          <a:p>
            <a:pPr algn="ctr"/>
            <a:r>
              <a:rPr lang="de-DE" sz="2000" b="1" dirty="0" smtClean="0"/>
              <a:t>Dabei dominiert nicht </a:t>
            </a:r>
            <a:r>
              <a:rPr lang="de-DE" sz="2000" b="1" dirty="0"/>
              <a:t>mehr Abwanderung, sondern Geburtendefizit/</a:t>
            </a:r>
            <a:br>
              <a:rPr lang="de-DE" sz="2000" b="1" dirty="0"/>
            </a:br>
            <a:r>
              <a:rPr lang="de-DE" sz="2000" b="1" dirty="0" smtClean="0"/>
              <a:t>Sterbeüberschuss. </a:t>
            </a:r>
            <a:endParaRPr lang="de-DE" sz="2000" b="1" dirty="0"/>
          </a:p>
        </p:txBody>
      </p:sp>
      <p:sp>
        <p:nvSpPr>
          <p:cNvPr id="10" name="Rechteck 9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1412776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Zu- und </a:t>
            </a:r>
            <a:r>
              <a:rPr lang="de-DE" b="1" dirty="0" err="1"/>
              <a:t>Fortzüge</a:t>
            </a:r>
            <a:r>
              <a:rPr lang="de-DE" b="1" dirty="0"/>
              <a:t> von Deutschen und Ausländern </a:t>
            </a:r>
            <a:r>
              <a:rPr lang="de-DE" b="1" dirty="0" smtClean="0"/>
              <a:t>-Sachsen-Anhalt </a:t>
            </a:r>
            <a:r>
              <a:rPr lang="de-DE" b="1" dirty="0"/>
              <a:t>2005 und 2013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148064" y="5517232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Daten: </a:t>
            </a:r>
            <a:r>
              <a:rPr lang="de-DE" sz="1200" dirty="0" err="1"/>
              <a:t>Regiostat</a:t>
            </a:r>
            <a:endParaRPr lang="de-DE" sz="1200" dirty="0"/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11" name="Rechteck 10"/>
          <p:cNvSpPr/>
          <p:nvPr/>
        </p:nvSpPr>
        <p:spPr>
          <a:xfrm>
            <a:off x="331684" y="116632"/>
            <a:ext cx="45901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Wanderungsverhalten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und Bevölkerungsstruktur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336705" y="3717032"/>
            <a:ext cx="2771799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Abwanderung der Deutschen nur verringert; 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smtClean="0"/>
              <a:t>z.Zt. </a:t>
            </a:r>
            <a:r>
              <a:rPr lang="de-DE" sz="2000" b="1" dirty="0" smtClean="0"/>
              <a:t>positiver Wanderungssaldo bei Ausländern</a:t>
            </a:r>
            <a:endParaRPr lang="de-DE" sz="2000" b="1" dirty="0"/>
          </a:p>
        </p:txBody>
      </p:sp>
      <p:sp>
        <p:nvSpPr>
          <p:cNvPr id="10" name="Rechteck 9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931113"/>
              </p:ext>
            </p:extLst>
          </p:nvPr>
        </p:nvGraphicFramePr>
        <p:xfrm>
          <a:off x="200642" y="2059107"/>
          <a:ext cx="5991030" cy="3729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95536" y="1412776"/>
            <a:ext cx="66158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Anteil der ausländischen Wohnbevölkerung nach Kreisen </a:t>
            </a:r>
            <a:r>
              <a:rPr lang="de-DE" b="1" dirty="0" smtClean="0"/>
              <a:t>04/2014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5796136" y="5661248"/>
            <a:ext cx="27363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Daten: </a:t>
            </a:r>
            <a:r>
              <a:rPr lang="de-DE" sz="1200" dirty="0" smtClean="0"/>
              <a:t>Statistisches Bundesamt</a:t>
            </a:r>
            <a:endParaRPr lang="de-DE" sz="1200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4060931996"/>
              </p:ext>
            </p:extLst>
          </p:nvPr>
        </p:nvGraphicFramePr>
        <p:xfrm>
          <a:off x="395536" y="1994650"/>
          <a:ext cx="5472608" cy="387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11" name="Rechteck 10"/>
          <p:cNvSpPr/>
          <p:nvPr/>
        </p:nvSpPr>
        <p:spPr>
          <a:xfrm>
            <a:off x="331684" y="116632"/>
            <a:ext cx="45901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Wanderungsverhalten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und Bevölkerungsstruktur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012160" y="4581128"/>
            <a:ext cx="2952328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Ausländeranteil immer noch </a:t>
            </a:r>
            <a:r>
              <a:rPr lang="de-DE" sz="2000" b="1" dirty="0" smtClean="0"/>
              <a:t>gering, </a:t>
            </a:r>
          </a:p>
          <a:p>
            <a:pPr algn="ctr"/>
            <a:r>
              <a:rPr lang="de-DE" sz="2000" b="1" dirty="0" smtClean="0"/>
              <a:t>höher in Städten</a:t>
            </a:r>
            <a:endParaRPr lang="de-DE" sz="2000" b="1" dirty="0"/>
          </a:p>
        </p:txBody>
      </p:sp>
      <p:sp>
        <p:nvSpPr>
          <p:cNvPr id="10" name="Rechteck 9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550259745"/>
              </p:ext>
            </p:extLst>
          </p:nvPr>
        </p:nvGraphicFramePr>
        <p:xfrm>
          <a:off x="395537" y="2420888"/>
          <a:ext cx="5472608" cy="3289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1"/>
          <p:cNvSpPr txBox="1"/>
          <p:nvPr/>
        </p:nvSpPr>
        <p:spPr>
          <a:xfrm>
            <a:off x="467544" y="1484784"/>
            <a:ext cx="6497609" cy="41389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b="1" dirty="0"/>
              <a:t>Altersstruktur von Deutschen und Ausländern im Jahr 2011</a:t>
            </a:r>
          </a:p>
        </p:txBody>
      </p:sp>
      <p:sp>
        <p:nvSpPr>
          <p:cNvPr id="7" name="Textfeld 1"/>
          <p:cNvSpPr txBox="1"/>
          <p:nvPr/>
        </p:nvSpPr>
        <p:spPr>
          <a:xfrm>
            <a:off x="395536" y="5733256"/>
            <a:ext cx="2847329" cy="1741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50" b="1" dirty="0"/>
              <a:t>Quelle: </a:t>
            </a:r>
            <a:r>
              <a:rPr lang="de-DE" sz="1050" dirty="0"/>
              <a:t>Statistisches</a:t>
            </a:r>
            <a:r>
              <a:rPr lang="de-DE" sz="1050" baseline="0" dirty="0"/>
              <a:t> Landesamt Sachsen-Anhalt</a:t>
            </a:r>
            <a:endParaRPr lang="de-DE" sz="1050" dirty="0"/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9" name="Rechteck 8"/>
          <p:cNvSpPr/>
          <p:nvPr/>
        </p:nvSpPr>
        <p:spPr>
          <a:xfrm>
            <a:off x="288925" y="131922"/>
            <a:ext cx="45901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Wanderungsverhalten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und Bevölkerungsstruktur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940152" y="4797152"/>
            <a:ext cx="3203848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Vor allem Jüngere migrieren (und wandern ab)</a:t>
            </a:r>
            <a:endParaRPr lang="de-DE" sz="2000" b="1" dirty="0"/>
          </a:p>
        </p:txBody>
      </p:sp>
      <p:sp>
        <p:nvSpPr>
          <p:cNvPr id="11" name="Rechteck 10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1"/>
          <p:cNvSpPr txBox="1"/>
          <p:nvPr/>
        </p:nvSpPr>
        <p:spPr>
          <a:xfrm>
            <a:off x="323528" y="1340768"/>
            <a:ext cx="6497609" cy="41389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b="1" dirty="0" smtClean="0"/>
              <a:t>Qualifikationsstruktur </a:t>
            </a:r>
            <a:r>
              <a:rPr lang="de-DE" sz="1600" b="1" dirty="0"/>
              <a:t>von Deutschen und Ausländern </a:t>
            </a:r>
            <a:r>
              <a:rPr lang="de-DE" sz="1600" b="1" dirty="0" smtClean="0"/>
              <a:t>in LSA 2011</a:t>
            </a:r>
            <a:endParaRPr lang="de-DE" sz="1600" b="1" dirty="0"/>
          </a:p>
        </p:txBody>
      </p:sp>
      <p:sp>
        <p:nvSpPr>
          <p:cNvPr id="6" name="Textfeld 1"/>
          <p:cNvSpPr txBox="1"/>
          <p:nvPr/>
        </p:nvSpPr>
        <p:spPr>
          <a:xfrm>
            <a:off x="251520" y="5589240"/>
            <a:ext cx="2847329" cy="1741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50" b="1" dirty="0"/>
              <a:t>Quelle: </a:t>
            </a:r>
            <a:r>
              <a:rPr lang="de-DE" sz="1050" dirty="0"/>
              <a:t>Statistisches</a:t>
            </a:r>
            <a:r>
              <a:rPr lang="de-DE" sz="1050" baseline="0" dirty="0"/>
              <a:t> Landesamt Sachsen-Anhalt</a:t>
            </a:r>
            <a:endParaRPr lang="de-DE" sz="1050" dirty="0"/>
          </a:p>
        </p:txBody>
      </p:sp>
      <p:sp>
        <p:nvSpPr>
          <p:cNvPr id="7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8" name="Textfeld 7"/>
          <p:cNvSpPr txBox="1"/>
          <p:nvPr/>
        </p:nvSpPr>
        <p:spPr>
          <a:xfrm>
            <a:off x="6228184" y="3573016"/>
            <a:ext cx="2664296" cy="16312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Hohe Anteile Hochqualifizierter – aber auch niedrig </a:t>
            </a:r>
            <a:r>
              <a:rPr lang="de-DE" sz="2000" b="1" dirty="0" smtClean="0"/>
              <a:t>Qualifizierter </a:t>
            </a:r>
            <a:r>
              <a:rPr lang="de-DE" sz="2000" b="1" dirty="0" smtClean="0"/>
              <a:t>bei Ausländern</a:t>
            </a:r>
            <a:endParaRPr lang="de-DE" sz="2000" b="1" dirty="0"/>
          </a:p>
        </p:txBody>
      </p:sp>
      <p:sp>
        <p:nvSpPr>
          <p:cNvPr id="9" name="Rechteck 8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6929569"/>
              </p:ext>
            </p:extLst>
          </p:nvPr>
        </p:nvGraphicFramePr>
        <p:xfrm>
          <a:off x="-108520" y="1627114"/>
          <a:ext cx="6415170" cy="4058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hteck 10"/>
          <p:cNvSpPr/>
          <p:nvPr/>
        </p:nvSpPr>
        <p:spPr>
          <a:xfrm>
            <a:off x="288925" y="131922"/>
            <a:ext cx="45901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Wanderungsverhalten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und Bevölkerungsstruktur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0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323528" y="2348880"/>
            <a:ext cx="8429947" cy="3191229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539552" y="2564904"/>
            <a:ext cx="792088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DE" sz="2000" dirty="0" smtClean="0"/>
              <a:t>Zur Zeit wird in Sachsen-Anhalt die </a:t>
            </a:r>
            <a:r>
              <a:rPr lang="de-DE" sz="2000" dirty="0"/>
              <a:t>Besetzung offener Stellen </a:t>
            </a:r>
            <a:r>
              <a:rPr lang="de-DE" sz="2000" dirty="0" smtClean="0"/>
              <a:t>schwieriger: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 smtClean="0"/>
              <a:t>2011 - 2015: 	- Zunahme offener Stellen +</a:t>
            </a:r>
            <a:r>
              <a:rPr lang="de-DE" sz="2000" b="1" dirty="0" smtClean="0"/>
              <a:t>43%, </a:t>
            </a:r>
            <a:br>
              <a:rPr lang="de-DE" sz="2000" b="1" dirty="0" smtClean="0"/>
            </a:br>
            <a:r>
              <a:rPr lang="de-DE" sz="2000" b="1" dirty="0" smtClean="0"/>
              <a:t>		- </a:t>
            </a:r>
            <a:r>
              <a:rPr lang="de-DE" sz="2000" dirty="0" smtClean="0"/>
              <a:t>Rückgang der Zahl </a:t>
            </a:r>
            <a:r>
              <a:rPr lang="de-DE" sz="2000" dirty="0"/>
              <a:t>Arbeitssuchender </a:t>
            </a:r>
            <a:r>
              <a:rPr lang="de-DE" sz="2000" dirty="0" smtClean="0"/>
              <a:t>-</a:t>
            </a:r>
            <a:r>
              <a:rPr lang="de-DE" sz="2000" b="1" dirty="0" smtClean="0"/>
              <a:t>18,9%</a:t>
            </a:r>
            <a:br>
              <a:rPr lang="de-DE" sz="2000" b="1" dirty="0" smtClean="0"/>
            </a:br>
            <a:r>
              <a:rPr lang="de-DE" sz="2000" b="1" dirty="0" smtClean="0"/>
              <a:t>		- </a:t>
            </a:r>
            <a:r>
              <a:rPr lang="de-DE" sz="2000" dirty="0" smtClean="0"/>
              <a:t>Zeit </a:t>
            </a:r>
            <a:r>
              <a:rPr lang="de-DE" sz="2000" dirty="0"/>
              <a:t>bis zur erfolgreichen Besetzung (oder Abmeldung) </a:t>
            </a:r>
            <a:r>
              <a:rPr lang="de-DE" sz="2000" dirty="0" smtClean="0"/>
              <a:t>		   offener Stellen 2012: </a:t>
            </a:r>
            <a:r>
              <a:rPr lang="de-DE" sz="2000" b="1" dirty="0" smtClean="0"/>
              <a:t>50 </a:t>
            </a:r>
            <a:r>
              <a:rPr lang="de-DE" sz="2000" dirty="0" smtClean="0"/>
              <a:t>Tage; 2015: </a:t>
            </a:r>
            <a:r>
              <a:rPr lang="de-DE" sz="2000" b="1" dirty="0" smtClean="0"/>
              <a:t>70 </a:t>
            </a:r>
            <a:r>
              <a:rPr lang="de-DE" sz="2000" dirty="0" smtClean="0"/>
              <a:t>Tage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 smtClean="0"/>
              <a:t>01/2014 - 01/2015: Zunahme offener Stellen für Helfertätigkeiten um +</a:t>
            </a:r>
            <a:r>
              <a:rPr lang="de-DE" sz="2000" b="1" dirty="0" smtClean="0"/>
              <a:t>45,9%</a:t>
            </a:r>
            <a:endParaRPr lang="de-DE" sz="2000" dirty="0" smtClean="0"/>
          </a:p>
        </p:txBody>
      </p:sp>
      <p:sp>
        <p:nvSpPr>
          <p:cNvPr id="7" name="Rechteck 6"/>
          <p:cNvSpPr/>
          <p:nvPr/>
        </p:nvSpPr>
        <p:spPr>
          <a:xfrm>
            <a:off x="395536" y="5589240"/>
            <a:ext cx="21326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400" dirty="0" smtClean="0">
                <a:latin typeface="Calibri" pitchFamily="34" charset="0"/>
                <a:cs typeface="Arial" pitchFamily="34" charset="0"/>
              </a:rPr>
              <a:t>BA-Statistik offener Stellen</a:t>
            </a:r>
            <a:endParaRPr lang="de-DE" sz="1400" dirty="0"/>
          </a:p>
        </p:txBody>
      </p:sp>
      <p:sp>
        <p:nvSpPr>
          <p:cNvPr id="9" name="Textfeld 3"/>
          <p:cNvSpPr txBox="1">
            <a:spLocks noChangeArrowheads="1"/>
          </p:cNvSpPr>
          <p:nvPr/>
        </p:nvSpPr>
        <p:spPr bwMode="auto">
          <a:xfrm>
            <a:off x="288925" y="6166465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endParaRPr lang="de-DE" altLang="de-DE" sz="1100" dirty="0"/>
          </a:p>
        </p:txBody>
      </p:sp>
      <p:sp>
        <p:nvSpPr>
          <p:cNvPr id="10" name="Rechteck 9"/>
          <p:cNvSpPr/>
          <p:nvPr/>
        </p:nvSpPr>
        <p:spPr>
          <a:xfrm>
            <a:off x="331684" y="116632"/>
            <a:ext cx="5669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Arbeitsmarkt und Beschäftigung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67544" y="170080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Arbeitskräftenachfrage LSA aktuell</a:t>
            </a:r>
            <a:endParaRPr lang="de-DE" b="1" dirty="0"/>
          </a:p>
        </p:txBody>
      </p:sp>
      <p:sp>
        <p:nvSpPr>
          <p:cNvPr id="12" name="Rechteck 11"/>
          <p:cNvSpPr/>
          <p:nvPr/>
        </p:nvSpPr>
        <p:spPr>
          <a:xfrm>
            <a:off x="2941100" y="6412686"/>
            <a:ext cx="2305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altLang="de-DE" sz="1100" dirty="0"/>
              <a:t>-  Zentrum für Sozialforschung Halle -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304621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1342</Words>
  <Application>Microsoft Office PowerPoint</Application>
  <PresentationFormat>Bildschirmpräsentation (4:3)</PresentationFormat>
  <Paragraphs>155</Paragraphs>
  <Slides>16</Slides>
  <Notes>16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Vielen Dank für Ihre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Ketzmerick</dc:creator>
  <cp:lastModifiedBy>ketzer</cp:lastModifiedBy>
  <cp:revision>146</cp:revision>
  <cp:lastPrinted>2015-04-17T03:41:44Z</cp:lastPrinted>
  <dcterms:created xsi:type="dcterms:W3CDTF">2015-03-26T18:28:52Z</dcterms:created>
  <dcterms:modified xsi:type="dcterms:W3CDTF">2015-09-24T01:47:42Z</dcterms:modified>
</cp:coreProperties>
</file>