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4" r:id="rId2"/>
    <p:sldId id="325" r:id="rId3"/>
    <p:sldId id="332" r:id="rId4"/>
    <p:sldId id="329" r:id="rId5"/>
    <p:sldId id="331" r:id="rId6"/>
    <p:sldId id="298" r:id="rId7"/>
    <p:sldId id="305" r:id="rId8"/>
    <p:sldId id="302" r:id="rId9"/>
    <p:sldId id="303" r:id="rId10"/>
    <p:sldId id="323" r:id="rId11"/>
    <p:sldId id="322" r:id="rId12"/>
    <p:sldId id="333" r:id="rId13"/>
    <p:sldId id="334" r:id="rId14"/>
    <p:sldId id="335" r:id="rId15"/>
    <p:sldId id="278" r:id="rId1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nne Haase" initials="MH" lastIdx="27" clrIdx="0"/>
  <p:cmAuthor id="1" name="Radev, Sandra GIZ" initials="RSG" lastIdx="5" clrIdx="1"/>
  <p:cmAuthor id="2" name="Sandra Radev" initials="300" lastIdx="1" clrIdx="2"/>
  <p:cmAuthor id="3" name="marianne" initials="m" lastIdx="1" clrIdx="3"/>
  <p:cmAuthor id="4" name="Markovic, Marko ZAV" initials="MMZ" lastIdx="2" clrIdx="4"/>
  <p:cmAuthor id="5" name="SchmiegB" initials="S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9F9F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177" autoAdjust="0"/>
    <p:restoredTop sz="95713" autoAdjust="0"/>
  </p:normalViewPr>
  <p:slideViewPr>
    <p:cSldViewPr>
      <p:cViewPr>
        <p:scale>
          <a:sx n="69" d="100"/>
          <a:sy n="69" d="100"/>
        </p:scale>
        <p:origin x="-924" y="-870"/>
      </p:cViewPr>
      <p:guideLst>
        <p:guide orient="horz" pos="1071"/>
        <p:guide orient="horz" pos="1207"/>
        <p:guide orient="horz" pos="436"/>
        <p:guide pos="2880"/>
        <p:guide pos="5329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4" d="100"/>
          <a:sy n="154" d="100"/>
        </p:scale>
        <p:origin x="-720" y="151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CE636-60D4-134B-B7B1-027FC64A1AA0}" type="doc">
      <dgm:prSet loTypeId="urn:microsoft.com/office/officeart/2005/8/layout/process1" loCatId="" qsTypeId="urn:microsoft.com/office/officeart/2005/8/quickstyle/simple2" qsCatId="simple" csTypeId="urn:microsoft.com/office/officeart/2005/8/colors/accent2_2" csCatId="accent2" phldr="1"/>
      <dgm:spPr/>
    </dgm:pt>
    <dgm:pt modelId="{7083AE5A-7184-BF4B-86C2-966800EA86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400" dirty="0" smtClean="0">
              <a:latin typeface="+mn-lt"/>
            </a:rPr>
            <a:t>Bewerber-   </a:t>
          </a:r>
          <a:r>
            <a:rPr lang="de-DE" sz="1400" dirty="0" err="1" smtClean="0">
              <a:latin typeface="+mn-lt"/>
            </a:rPr>
            <a:t>gewinnung</a:t>
          </a:r>
          <a:r>
            <a:rPr lang="de-DE" sz="1400" dirty="0" smtClean="0">
              <a:latin typeface="+mn-lt"/>
            </a:rPr>
            <a:t>  </a:t>
          </a:r>
        </a:p>
        <a:p>
          <a:pPr>
            <a:lnSpc>
              <a:spcPct val="100000"/>
            </a:lnSpc>
          </a:pPr>
          <a:r>
            <a:rPr lang="de-DE" sz="1400" dirty="0" smtClean="0">
              <a:latin typeface="+mn-lt"/>
            </a:rPr>
            <a:t>durch Aus-schreibung</a:t>
          </a:r>
          <a:endParaRPr lang="de-DE" sz="1400" dirty="0">
            <a:latin typeface="+mn-lt"/>
          </a:endParaRPr>
        </a:p>
      </dgm:t>
    </dgm:pt>
    <dgm:pt modelId="{38DD3438-4964-EC42-AB7C-787F5C3B4A32}" type="parTrans" cxnId="{E68F957C-C37A-F74F-B2BF-BC05C7E758AA}">
      <dgm:prSet/>
      <dgm:spPr/>
      <dgm:t>
        <a:bodyPr/>
        <a:lstStyle/>
        <a:p>
          <a:endParaRPr lang="de-DE"/>
        </a:p>
      </dgm:t>
    </dgm:pt>
    <dgm:pt modelId="{62FFB544-8904-714F-8096-078E783F06B1}" type="sibTrans" cxnId="{E68F957C-C37A-F74F-B2BF-BC05C7E758AA}">
      <dgm:prSet/>
      <dgm:spPr/>
      <dgm:t>
        <a:bodyPr/>
        <a:lstStyle/>
        <a:p>
          <a:endParaRPr lang="de-DE"/>
        </a:p>
      </dgm:t>
    </dgm:pt>
    <dgm:pt modelId="{07CA457D-7719-4F43-B405-BC09E21DF6D5}">
      <dgm:prSet custT="1"/>
      <dgm:spPr/>
      <dgm:t>
        <a:bodyPr/>
        <a:lstStyle/>
        <a:p>
          <a:r>
            <a:rPr lang="de-DE" sz="1400" dirty="0" smtClean="0"/>
            <a:t>Bewerber-auswahl</a:t>
          </a:r>
          <a:endParaRPr lang="de-DE" sz="1400" dirty="0"/>
        </a:p>
      </dgm:t>
    </dgm:pt>
    <dgm:pt modelId="{C4E71B64-72F5-5D44-BADE-A8967AFBDDD7}" type="parTrans" cxnId="{F4A953EB-878B-FE4D-89E7-4C81C71832C3}">
      <dgm:prSet/>
      <dgm:spPr/>
      <dgm:t>
        <a:bodyPr/>
        <a:lstStyle/>
        <a:p>
          <a:endParaRPr lang="de-DE"/>
        </a:p>
      </dgm:t>
    </dgm:pt>
    <dgm:pt modelId="{A18C030E-E029-AA4A-BED8-AC542256B9B6}" type="sibTrans" cxnId="{F4A953EB-878B-FE4D-89E7-4C81C71832C3}">
      <dgm:prSet/>
      <dgm:spPr/>
      <dgm:t>
        <a:bodyPr/>
        <a:lstStyle/>
        <a:p>
          <a:endParaRPr lang="de-DE"/>
        </a:p>
      </dgm:t>
    </dgm:pt>
    <dgm:pt modelId="{700D7000-6FFA-A542-82C7-DB7918BD73BE}">
      <dgm:prSet custT="1"/>
      <dgm:spPr/>
      <dgm:t>
        <a:bodyPr/>
        <a:lstStyle/>
        <a:p>
          <a:r>
            <a:rPr lang="de-DE" sz="1400" dirty="0" smtClean="0"/>
            <a:t>Sprachliche und fachliche Vorbereitung </a:t>
          </a:r>
          <a:endParaRPr lang="de-DE" sz="1400" dirty="0"/>
        </a:p>
      </dgm:t>
    </dgm:pt>
    <dgm:pt modelId="{10E1981C-6C9F-2141-9C2F-7F3C3F4C164A}" type="parTrans" cxnId="{4C08F117-0840-3B4E-B6DD-D6D3AC80B2DF}">
      <dgm:prSet/>
      <dgm:spPr/>
      <dgm:t>
        <a:bodyPr/>
        <a:lstStyle/>
        <a:p>
          <a:endParaRPr lang="de-DE"/>
        </a:p>
      </dgm:t>
    </dgm:pt>
    <dgm:pt modelId="{3B546744-8346-1A43-A5FB-24DD451550A0}" type="sibTrans" cxnId="{4C08F117-0840-3B4E-B6DD-D6D3AC80B2DF}">
      <dgm:prSet/>
      <dgm:spPr/>
      <dgm:t>
        <a:bodyPr/>
        <a:lstStyle/>
        <a:p>
          <a:endParaRPr lang="de-DE"/>
        </a:p>
      </dgm:t>
    </dgm:pt>
    <dgm:pt modelId="{6A78E3C7-BFAC-F74A-9089-5340753D4105}">
      <dgm:prSet custT="1"/>
      <dgm:spPr/>
      <dgm:t>
        <a:bodyPr/>
        <a:lstStyle/>
        <a:p>
          <a:r>
            <a:rPr lang="de-DE" sz="1400" dirty="0" smtClean="0"/>
            <a:t>Orientierungs-</a:t>
          </a:r>
        </a:p>
        <a:p>
          <a:r>
            <a:rPr lang="de-DE" sz="1400" dirty="0" err="1" smtClean="0"/>
            <a:t>training</a:t>
          </a:r>
          <a:endParaRPr lang="de-DE" sz="1400" dirty="0"/>
        </a:p>
      </dgm:t>
    </dgm:pt>
    <dgm:pt modelId="{87E5B923-72ED-6D4C-90CE-21B132E761E3}" type="parTrans" cxnId="{B00B1CA7-08B2-CD47-8F76-3902D5185877}">
      <dgm:prSet/>
      <dgm:spPr/>
      <dgm:t>
        <a:bodyPr/>
        <a:lstStyle/>
        <a:p>
          <a:endParaRPr lang="de-DE"/>
        </a:p>
      </dgm:t>
    </dgm:pt>
    <dgm:pt modelId="{7870C5C4-545D-6348-97EE-289E5AF6EB31}" type="sibTrans" cxnId="{B00B1CA7-08B2-CD47-8F76-3902D5185877}">
      <dgm:prSet/>
      <dgm:spPr/>
      <dgm:t>
        <a:bodyPr/>
        <a:lstStyle/>
        <a:p>
          <a:endParaRPr lang="de-DE"/>
        </a:p>
      </dgm:t>
    </dgm:pt>
    <dgm:pt modelId="{D4E7F539-8129-1D4F-B84A-FC1CBA334C63}">
      <dgm:prSet custT="1"/>
      <dgm:spPr/>
      <dgm:t>
        <a:bodyPr/>
        <a:lstStyle/>
        <a:p>
          <a:r>
            <a:rPr lang="de-DE" sz="1400" dirty="0" smtClean="0"/>
            <a:t>Passgenaue Kandidaten-vorschläge</a:t>
          </a:r>
          <a:endParaRPr lang="de-DE" sz="1400" dirty="0"/>
        </a:p>
      </dgm:t>
    </dgm:pt>
    <dgm:pt modelId="{C1A90832-B090-8942-854D-AEF3DD20972A}" type="parTrans" cxnId="{862EF319-E928-1447-A36F-A6E0C35A19E5}">
      <dgm:prSet/>
      <dgm:spPr/>
      <dgm:t>
        <a:bodyPr/>
        <a:lstStyle/>
        <a:p>
          <a:endParaRPr lang="de-DE"/>
        </a:p>
      </dgm:t>
    </dgm:pt>
    <dgm:pt modelId="{56DF3826-5B93-B640-8D3A-3EDB431C69A6}" type="sibTrans" cxnId="{862EF319-E928-1447-A36F-A6E0C35A19E5}">
      <dgm:prSet/>
      <dgm:spPr/>
      <dgm:t>
        <a:bodyPr/>
        <a:lstStyle/>
        <a:p>
          <a:endParaRPr lang="de-DE"/>
        </a:p>
      </dgm:t>
    </dgm:pt>
    <dgm:pt modelId="{DF7131E5-3D40-4C4E-8950-8481772871F3}" type="pres">
      <dgm:prSet presAssocID="{225CE636-60D4-134B-B7B1-027FC64A1AA0}" presName="Name0" presStyleCnt="0">
        <dgm:presLayoutVars>
          <dgm:dir/>
          <dgm:resizeHandles val="exact"/>
        </dgm:presLayoutVars>
      </dgm:prSet>
      <dgm:spPr/>
    </dgm:pt>
    <dgm:pt modelId="{029608FC-9EA1-A941-9853-29B0086CBB81}" type="pres">
      <dgm:prSet presAssocID="{7083AE5A-7184-BF4B-86C2-966800EA8623}" presName="node" presStyleLbl="node1" presStyleIdx="0" presStyleCnt="5" custScaleX="100294" custScaleY="1942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608706-B4DF-B042-94D0-88F192867FBA}" type="pres">
      <dgm:prSet presAssocID="{62FFB544-8904-714F-8096-078E783F06B1}" presName="sibTrans" presStyleLbl="sibTrans2D1" presStyleIdx="0" presStyleCnt="4"/>
      <dgm:spPr/>
      <dgm:t>
        <a:bodyPr/>
        <a:lstStyle/>
        <a:p>
          <a:endParaRPr lang="de-DE"/>
        </a:p>
      </dgm:t>
    </dgm:pt>
    <dgm:pt modelId="{AF6E4DB2-6153-DB4B-A2D6-1AE83B210CB3}" type="pres">
      <dgm:prSet presAssocID="{62FFB544-8904-714F-8096-078E783F06B1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88EEFE92-4DC8-154F-BB42-520DC4327781}" type="pres">
      <dgm:prSet presAssocID="{07CA457D-7719-4F43-B405-BC09E21DF6D5}" presName="node" presStyleLbl="node1" presStyleIdx="1" presStyleCnt="5" custScaleY="1942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C821550-4CFA-094B-9F85-B2DC9915D5A8}" type="pres">
      <dgm:prSet presAssocID="{A18C030E-E029-AA4A-BED8-AC542256B9B6}" presName="sibTrans" presStyleLbl="sibTrans2D1" presStyleIdx="1" presStyleCnt="4"/>
      <dgm:spPr/>
      <dgm:t>
        <a:bodyPr/>
        <a:lstStyle/>
        <a:p>
          <a:endParaRPr lang="de-DE"/>
        </a:p>
      </dgm:t>
    </dgm:pt>
    <dgm:pt modelId="{64C2C40E-9001-404D-9B7A-BE767496A0C6}" type="pres">
      <dgm:prSet presAssocID="{A18C030E-E029-AA4A-BED8-AC542256B9B6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D724683B-C26E-1C44-84C4-393299437ED3}" type="pres">
      <dgm:prSet presAssocID="{700D7000-6FFA-A542-82C7-DB7918BD73BE}" presName="node" presStyleLbl="node1" presStyleIdx="2" presStyleCnt="5" custScaleY="1942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BA10D2-4EB8-DE4C-9666-C00DB308E0F5}" type="pres">
      <dgm:prSet presAssocID="{3B546744-8346-1A43-A5FB-24DD451550A0}" presName="sibTrans" presStyleLbl="sibTrans2D1" presStyleIdx="2" presStyleCnt="4"/>
      <dgm:spPr/>
      <dgm:t>
        <a:bodyPr/>
        <a:lstStyle/>
        <a:p>
          <a:endParaRPr lang="de-DE"/>
        </a:p>
      </dgm:t>
    </dgm:pt>
    <dgm:pt modelId="{D3792322-8039-D049-A9BF-501B69C2ABFD}" type="pres">
      <dgm:prSet presAssocID="{3B546744-8346-1A43-A5FB-24DD451550A0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D93F76DB-859D-E442-B2DD-90A62995BFDC}" type="pres">
      <dgm:prSet presAssocID="{6A78E3C7-BFAC-F74A-9089-5340753D4105}" presName="node" presStyleLbl="node1" presStyleIdx="3" presStyleCnt="5" custScaleY="1942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7A5BE7-CA38-6545-BE6F-9B27AFE46E02}" type="pres">
      <dgm:prSet presAssocID="{7870C5C4-545D-6348-97EE-289E5AF6EB31}" presName="sibTrans" presStyleLbl="sibTrans2D1" presStyleIdx="3" presStyleCnt="4"/>
      <dgm:spPr/>
      <dgm:t>
        <a:bodyPr/>
        <a:lstStyle/>
        <a:p>
          <a:endParaRPr lang="de-DE"/>
        </a:p>
      </dgm:t>
    </dgm:pt>
    <dgm:pt modelId="{BBFC3197-9C5A-3D4C-B7DE-5699DA9A3550}" type="pres">
      <dgm:prSet presAssocID="{7870C5C4-545D-6348-97EE-289E5AF6EB31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61ED391F-641D-9349-AE4A-2985B82BDCFB}" type="pres">
      <dgm:prSet presAssocID="{D4E7F539-8129-1D4F-B84A-FC1CBA334C63}" presName="node" presStyleLbl="node1" presStyleIdx="4" presStyleCnt="5" custScaleY="1942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66A93B2-006F-8A44-92AE-F24FD930A624}" type="presOf" srcId="{A18C030E-E029-AA4A-BED8-AC542256B9B6}" destId="{64C2C40E-9001-404D-9B7A-BE767496A0C6}" srcOrd="1" destOrd="0" presId="urn:microsoft.com/office/officeart/2005/8/layout/process1"/>
    <dgm:cxn modelId="{E6A1277B-18B5-EC40-832D-DA9FAE702E4D}" type="presOf" srcId="{7083AE5A-7184-BF4B-86C2-966800EA8623}" destId="{029608FC-9EA1-A941-9853-29B0086CBB81}" srcOrd="0" destOrd="0" presId="urn:microsoft.com/office/officeart/2005/8/layout/process1"/>
    <dgm:cxn modelId="{7E39849E-B551-004C-9576-E8E0950D31E2}" type="presOf" srcId="{6A78E3C7-BFAC-F74A-9089-5340753D4105}" destId="{D93F76DB-859D-E442-B2DD-90A62995BFDC}" srcOrd="0" destOrd="0" presId="urn:microsoft.com/office/officeart/2005/8/layout/process1"/>
    <dgm:cxn modelId="{E68F957C-C37A-F74F-B2BF-BC05C7E758AA}" srcId="{225CE636-60D4-134B-B7B1-027FC64A1AA0}" destId="{7083AE5A-7184-BF4B-86C2-966800EA8623}" srcOrd="0" destOrd="0" parTransId="{38DD3438-4964-EC42-AB7C-787F5C3B4A32}" sibTransId="{62FFB544-8904-714F-8096-078E783F06B1}"/>
    <dgm:cxn modelId="{B96E9749-D783-694C-A22A-CE08E62DFDFC}" type="presOf" srcId="{700D7000-6FFA-A542-82C7-DB7918BD73BE}" destId="{D724683B-C26E-1C44-84C4-393299437ED3}" srcOrd="0" destOrd="0" presId="urn:microsoft.com/office/officeart/2005/8/layout/process1"/>
    <dgm:cxn modelId="{49B7E41D-EF43-7349-9A19-BE75FB0B558E}" type="presOf" srcId="{D4E7F539-8129-1D4F-B84A-FC1CBA334C63}" destId="{61ED391F-641D-9349-AE4A-2985B82BDCFB}" srcOrd="0" destOrd="0" presId="urn:microsoft.com/office/officeart/2005/8/layout/process1"/>
    <dgm:cxn modelId="{1CF75218-D1CA-214C-8E29-68AEB3A38374}" type="presOf" srcId="{62FFB544-8904-714F-8096-078E783F06B1}" destId="{AF6E4DB2-6153-DB4B-A2D6-1AE83B210CB3}" srcOrd="1" destOrd="0" presId="urn:microsoft.com/office/officeart/2005/8/layout/process1"/>
    <dgm:cxn modelId="{9D37A059-869E-534A-B968-9D854EEEB00D}" type="presOf" srcId="{7870C5C4-545D-6348-97EE-289E5AF6EB31}" destId="{A37A5BE7-CA38-6545-BE6F-9B27AFE46E02}" srcOrd="0" destOrd="0" presId="urn:microsoft.com/office/officeart/2005/8/layout/process1"/>
    <dgm:cxn modelId="{5F354FAA-417D-E34B-80E1-507A28A9B85D}" type="presOf" srcId="{07CA457D-7719-4F43-B405-BC09E21DF6D5}" destId="{88EEFE92-4DC8-154F-BB42-520DC4327781}" srcOrd="0" destOrd="0" presId="urn:microsoft.com/office/officeart/2005/8/layout/process1"/>
    <dgm:cxn modelId="{77468816-5CDC-3E48-98C8-6B0B67E34582}" type="presOf" srcId="{A18C030E-E029-AA4A-BED8-AC542256B9B6}" destId="{5C821550-4CFA-094B-9F85-B2DC9915D5A8}" srcOrd="0" destOrd="0" presId="urn:microsoft.com/office/officeart/2005/8/layout/process1"/>
    <dgm:cxn modelId="{70C90D8F-62D9-104A-874F-38F92FE825A6}" type="presOf" srcId="{7870C5C4-545D-6348-97EE-289E5AF6EB31}" destId="{BBFC3197-9C5A-3D4C-B7DE-5699DA9A3550}" srcOrd="1" destOrd="0" presId="urn:microsoft.com/office/officeart/2005/8/layout/process1"/>
    <dgm:cxn modelId="{CCCA2D25-872C-F347-AA71-64AD2CDC3410}" type="presOf" srcId="{3B546744-8346-1A43-A5FB-24DD451550A0}" destId="{D3792322-8039-D049-A9BF-501B69C2ABFD}" srcOrd="1" destOrd="0" presId="urn:microsoft.com/office/officeart/2005/8/layout/process1"/>
    <dgm:cxn modelId="{862EF319-E928-1447-A36F-A6E0C35A19E5}" srcId="{225CE636-60D4-134B-B7B1-027FC64A1AA0}" destId="{D4E7F539-8129-1D4F-B84A-FC1CBA334C63}" srcOrd="4" destOrd="0" parTransId="{C1A90832-B090-8942-854D-AEF3DD20972A}" sibTransId="{56DF3826-5B93-B640-8D3A-3EDB431C69A6}"/>
    <dgm:cxn modelId="{594D5456-1920-A247-AAF0-D099744215CF}" type="presOf" srcId="{3B546744-8346-1A43-A5FB-24DD451550A0}" destId="{B9BA10D2-4EB8-DE4C-9666-C00DB308E0F5}" srcOrd="0" destOrd="0" presId="urn:microsoft.com/office/officeart/2005/8/layout/process1"/>
    <dgm:cxn modelId="{B666E77A-2DED-9B46-8932-28FA2C46797F}" type="presOf" srcId="{225CE636-60D4-134B-B7B1-027FC64A1AA0}" destId="{DF7131E5-3D40-4C4E-8950-8481772871F3}" srcOrd="0" destOrd="0" presId="urn:microsoft.com/office/officeart/2005/8/layout/process1"/>
    <dgm:cxn modelId="{B00B1CA7-08B2-CD47-8F76-3902D5185877}" srcId="{225CE636-60D4-134B-B7B1-027FC64A1AA0}" destId="{6A78E3C7-BFAC-F74A-9089-5340753D4105}" srcOrd="3" destOrd="0" parTransId="{87E5B923-72ED-6D4C-90CE-21B132E761E3}" sibTransId="{7870C5C4-545D-6348-97EE-289E5AF6EB31}"/>
    <dgm:cxn modelId="{A082BE69-AFC2-AE49-A0BA-E800E4764FE9}" type="presOf" srcId="{62FFB544-8904-714F-8096-078E783F06B1}" destId="{C8608706-B4DF-B042-94D0-88F192867FBA}" srcOrd="0" destOrd="0" presId="urn:microsoft.com/office/officeart/2005/8/layout/process1"/>
    <dgm:cxn modelId="{F4A953EB-878B-FE4D-89E7-4C81C71832C3}" srcId="{225CE636-60D4-134B-B7B1-027FC64A1AA0}" destId="{07CA457D-7719-4F43-B405-BC09E21DF6D5}" srcOrd="1" destOrd="0" parTransId="{C4E71B64-72F5-5D44-BADE-A8967AFBDDD7}" sibTransId="{A18C030E-E029-AA4A-BED8-AC542256B9B6}"/>
    <dgm:cxn modelId="{4C08F117-0840-3B4E-B6DD-D6D3AC80B2DF}" srcId="{225CE636-60D4-134B-B7B1-027FC64A1AA0}" destId="{700D7000-6FFA-A542-82C7-DB7918BD73BE}" srcOrd="2" destOrd="0" parTransId="{10E1981C-6C9F-2141-9C2F-7F3C3F4C164A}" sibTransId="{3B546744-8346-1A43-A5FB-24DD451550A0}"/>
    <dgm:cxn modelId="{878F83EB-5A9A-D04C-8609-B73E265DE891}" type="presParOf" srcId="{DF7131E5-3D40-4C4E-8950-8481772871F3}" destId="{029608FC-9EA1-A941-9853-29B0086CBB81}" srcOrd="0" destOrd="0" presId="urn:microsoft.com/office/officeart/2005/8/layout/process1"/>
    <dgm:cxn modelId="{FA3AA907-22D6-CC4B-82C4-D1EE207DBEC7}" type="presParOf" srcId="{DF7131E5-3D40-4C4E-8950-8481772871F3}" destId="{C8608706-B4DF-B042-94D0-88F192867FBA}" srcOrd="1" destOrd="0" presId="urn:microsoft.com/office/officeart/2005/8/layout/process1"/>
    <dgm:cxn modelId="{07051DCA-A29E-6C42-9762-A09574B5B0B6}" type="presParOf" srcId="{C8608706-B4DF-B042-94D0-88F192867FBA}" destId="{AF6E4DB2-6153-DB4B-A2D6-1AE83B210CB3}" srcOrd="0" destOrd="0" presId="urn:microsoft.com/office/officeart/2005/8/layout/process1"/>
    <dgm:cxn modelId="{C60BB137-94EB-E545-9AA1-3E57DCBE16C1}" type="presParOf" srcId="{DF7131E5-3D40-4C4E-8950-8481772871F3}" destId="{88EEFE92-4DC8-154F-BB42-520DC4327781}" srcOrd="2" destOrd="0" presId="urn:microsoft.com/office/officeart/2005/8/layout/process1"/>
    <dgm:cxn modelId="{49CBB488-690D-534E-AAFC-ABAC76E75677}" type="presParOf" srcId="{DF7131E5-3D40-4C4E-8950-8481772871F3}" destId="{5C821550-4CFA-094B-9F85-B2DC9915D5A8}" srcOrd="3" destOrd="0" presId="urn:microsoft.com/office/officeart/2005/8/layout/process1"/>
    <dgm:cxn modelId="{3B969DBB-DF04-2442-B6D9-53120C756CC0}" type="presParOf" srcId="{5C821550-4CFA-094B-9F85-B2DC9915D5A8}" destId="{64C2C40E-9001-404D-9B7A-BE767496A0C6}" srcOrd="0" destOrd="0" presId="urn:microsoft.com/office/officeart/2005/8/layout/process1"/>
    <dgm:cxn modelId="{27790623-4AD9-CF42-A55E-F1FCC74992FB}" type="presParOf" srcId="{DF7131E5-3D40-4C4E-8950-8481772871F3}" destId="{D724683B-C26E-1C44-84C4-393299437ED3}" srcOrd="4" destOrd="0" presId="urn:microsoft.com/office/officeart/2005/8/layout/process1"/>
    <dgm:cxn modelId="{CC4636C0-5A53-2E47-A5E1-8F8B51902A00}" type="presParOf" srcId="{DF7131E5-3D40-4C4E-8950-8481772871F3}" destId="{B9BA10D2-4EB8-DE4C-9666-C00DB308E0F5}" srcOrd="5" destOrd="0" presId="urn:microsoft.com/office/officeart/2005/8/layout/process1"/>
    <dgm:cxn modelId="{A396AB2D-2DF0-FA4B-855C-7E789A69729A}" type="presParOf" srcId="{B9BA10D2-4EB8-DE4C-9666-C00DB308E0F5}" destId="{D3792322-8039-D049-A9BF-501B69C2ABFD}" srcOrd="0" destOrd="0" presId="urn:microsoft.com/office/officeart/2005/8/layout/process1"/>
    <dgm:cxn modelId="{171DB1A9-DB25-D840-864C-8A12BA68AB69}" type="presParOf" srcId="{DF7131E5-3D40-4C4E-8950-8481772871F3}" destId="{D93F76DB-859D-E442-B2DD-90A62995BFDC}" srcOrd="6" destOrd="0" presId="urn:microsoft.com/office/officeart/2005/8/layout/process1"/>
    <dgm:cxn modelId="{79EA62FC-88BA-E943-8007-FFA837336C6E}" type="presParOf" srcId="{DF7131E5-3D40-4C4E-8950-8481772871F3}" destId="{A37A5BE7-CA38-6545-BE6F-9B27AFE46E02}" srcOrd="7" destOrd="0" presId="urn:microsoft.com/office/officeart/2005/8/layout/process1"/>
    <dgm:cxn modelId="{11B820F0-83BD-664A-803D-F2F2F59F0F10}" type="presParOf" srcId="{A37A5BE7-CA38-6545-BE6F-9B27AFE46E02}" destId="{BBFC3197-9C5A-3D4C-B7DE-5699DA9A3550}" srcOrd="0" destOrd="0" presId="urn:microsoft.com/office/officeart/2005/8/layout/process1"/>
    <dgm:cxn modelId="{3527F930-2215-F84B-915B-359A3A63A985}" type="presParOf" srcId="{DF7131E5-3D40-4C4E-8950-8481772871F3}" destId="{61ED391F-641D-9349-AE4A-2985B82BDCFB}" srcOrd="8" destOrd="0" presId="urn:microsoft.com/office/officeart/2005/8/layout/process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CE636-60D4-134B-B7B1-027FC64A1AA0}" type="doc">
      <dgm:prSet loTypeId="urn:microsoft.com/office/officeart/2005/8/layout/process1" loCatId="" qsTypeId="urn:microsoft.com/office/officeart/2005/8/quickstyle/simple2" qsCatId="simple" csTypeId="urn:microsoft.com/office/officeart/2005/8/colors/accent2_2" csCatId="accent2" phldr="1"/>
      <dgm:spPr/>
    </dgm:pt>
    <dgm:pt modelId="{7083AE5A-7184-BF4B-86C2-966800EA8623}">
      <dgm:prSet custT="1"/>
      <dgm:spPr/>
      <dgm:t>
        <a:bodyPr/>
        <a:lstStyle/>
        <a:p>
          <a:r>
            <a:rPr lang="de-DE" sz="1400" dirty="0" smtClean="0"/>
            <a:t>Bewerberaus-wahl durch Arbeitgeber</a:t>
          </a:r>
        </a:p>
        <a:p>
          <a:endParaRPr lang="de-DE" sz="1400" dirty="0"/>
        </a:p>
      </dgm:t>
    </dgm:pt>
    <dgm:pt modelId="{38DD3438-4964-EC42-AB7C-787F5C3B4A32}" type="parTrans" cxnId="{E68F957C-C37A-F74F-B2BF-BC05C7E758AA}">
      <dgm:prSet/>
      <dgm:spPr/>
      <dgm:t>
        <a:bodyPr/>
        <a:lstStyle/>
        <a:p>
          <a:endParaRPr lang="de-DE"/>
        </a:p>
      </dgm:t>
    </dgm:pt>
    <dgm:pt modelId="{62FFB544-8904-714F-8096-078E783F06B1}" type="sibTrans" cxnId="{E68F957C-C37A-F74F-B2BF-BC05C7E758AA}">
      <dgm:prSet/>
      <dgm:spPr/>
      <dgm:t>
        <a:bodyPr/>
        <a:lstStyle/>
        <a:p>
          <a:endParaRPr lang="de-DE">
            <a:solidFill>
              <a:srgbClr val="262626"/>
            </a:solidFill>
          </a:endParaRPr>
        </a:p>
      </dgm:t>
    </dgm:pt>
    <dgm:pt modelId="{83C45160-6692-604F-9A7B-F6A5407BE409}">
      <dgm:prSet custT="1"/>
      <dgm:spPr/>
      <dgm:t>
        <a:bodyPr/>
        <a:lstStyle/>
        <a:p>
          <a:r>
            <a:rPr lang="de-DE" sz="1400" smtClean="0"/>
            <a:t>Arbeitsmarkt-zulassung</a:t>
          </a:r>
          <a:endParaRPr lang="de-DE" sz="1400" dirty="0"/>
        </a:p>
      </dgm:t>
    </dgm:pt>
    <dgm:pt modelId="{AB087695-FC22-D041-BA75-7B3F85056FE4}" type="parTrans" cxnId="{89C33AE1-86E0-2B43-BE26-A63524DDC767}">
      <dgm:prSet/>
      <dgm:spPr/>
      <dgm:t>
        <a:bodyPr/>
        <a:lstStyle/>
        <a:p>
          <a:endParaRPr lang="de-DE"/>
        </a:p>
      </dgm:t>
    </dgm:pt>
    <dgm:pt modelId="{772CD33F-B5A3-724C-819A-C93D0E5E2603}" type="sibTrans" cxnId="{89C33AE1-86E0-2B43-BE26-A63524DDC767}">
      <dgm:prSet/>
      <dgm:spPr/>
      <dgm:t>
        <a:bodyPr/>
        <a:lstStyle/>
        <a:p>
          <a:endParaRPr lang="de-DE">
            <a:solidFill>
              <a:srgbClr val="262626"/>
            </a:solidFill>
          </a:endParaRPr>
        </a:p>
      </dgm:t>
    </dgm:pt>
    <dgm:pt modelId="{19AD5D1B-6BCA-6A49-B7DF-0FAE75CC2F0B}">
      <dgm:prSet custT="1"/>
      <dgm:spPr/>
      <dgm:t>
        <a:bodyPr/>
        <a:lstStyle/>
        <a:p>
          <a:r>
            <a:rPr lang="de-DE" sz="1400" dirty="0" smtClean="0"/>
            <a:t>Unter-       </a:t>
          </a:r>
          <a:r>
            <a:rPr lang="de-DE" sz="1400" dirty="0" err="1" smtClean="0"/>
            <a:t>stützung</a:t>
          </a:r>
          <a:r>
            <a:rPr lang="de-DE" sz="1400" dirty="0" smtClean="0"/>
            <a:t> des Ausreise-prozesses</a:t>
          </a:r>
          <a:endParaRPr lang="de-DE" sz="1400" dirty="0"/>
        </a:p>
      </dgm:t>
    </dgm:pt>
    <dgm:pt modelId="{DA2821AC-ABD5-3544-B107-7FE7B26206C5}" type="parTrans" cxnId="{146D1FB2-3AD3-EC41-BBF5-E1DA148D1630}">
      <dgm:prSet/>
      <dgm:spPr/>
      <dgm:t>
        <a:bodyPr/>
        <a:lstStyle/>
        <a:p>
          <a:endParaRPr lang="de-DE"/>
        </a:p>
      </dgm:t>
    </dgm:pt>
    <dgm:pt modelId="{46293810-466B-1E4C-8421-32C343B51F85}" type="sibTrans" cxnId="{146D1FB2-3AD3-EC41-BBF5-E1DA148D1630}">
      <dgm:prSet/>
      <dgm:spPr/>
      <dgm:t>
        <a:bodyPr/>
        <a:lstStyle/>
        <a:p>
          <a:endParaRPr lang="de-DE">
            <a:solidFill>
              <a:srgbClr val="262626"/>
            </a:solidFill>
          </a:endParaRPr>
        </a:p>
      </dgm:t>
    </dgm:pt>
    <dgm:pt modelId="{86D990D5-6B35-A741-B4C3-5852450065C2}">
      <dgm:prSet custT="1"/>
      <dgm:spPr/>
      <dgm:t>
        <a:bodyPr/>
        <a:lstStyle/>
        <a:p>
          <a:r>
            <a:rPr lang="de-DE" sz="1400" smtClean="0"/>
            <a:t>Integrations-begleitung und Koordination Anerkennung</a:t>
          </a:r>
          <a:endParaRPr lang="de-DE" sz="1400" dirty="0"/>
        </a:p>
      </dgm:t>
    </dgm:pt>
    <dgm:pt modelId="{0F5DC539-11E7-7C4D-B9B5-29D2129742BF}" type="parTrans" cxnId="{6F5B7AEF-3108-E149-96DE-8A37A623FADA}">
      <dgm:prSet/>
      <dgm:spPr/>
      <dgm:t>
        <a:bodyPr/>
        <a:lstStyle/>
        <a:p>
          <a:endParaRPr lang="de-DE"/>
        </a:p>
      </dgm:t>
    </dgm:pt>
    <dgm:pt modelId="{ED0337EA-7F9F-7446-BC81-C6FBABC924CA}" type="sibTrans" cxnId="{6F5B7AEF-3108-E149-96DE-8A37A623FADA}">
      <dgm:prSet/>
      <dgm:spPr/>
      <dgm:t>
        <a:bodyPr/>
        <a:lstStyle/>
        <a:p>
          <a:endParaRPr lang="de-DE">
            <a:solidFill>
              <a:srgbClr val="262626"/>
            </a:solidFill>
          </a:endParaRPr>
        </a:p>
      </dgm:t>
    </dgm:pt>
    <dgm:pt modelId="{BC1C8B87-14DD-2149-A826-0E60BF9BCAF0}">
      <dgm:prSet custT="1"/>
      <dgm:spPr/>
      <dgm:t>
        <a:bodyPr/>
        <a:lstStyle/>
        <a:p>
          <a:r>
            <a:rPr lang="de-DE" sz="1400" smtClean="0"/>
            <a:t>Monitoring des Prozesses</a:t>
          </a:r>
          <a:endParaRPr lang="de-DE" sz="1400" dirty="0"/>
        </a:p>
      </dgm:t>
    </dgm:pt>
    <dgm:pt modelId="{982F5955-8AB1-7C40-846C-34AC82214A0C}" type="parTrans" cxnId="{F81225B0-70A8-B048-BFAD-C42F29CD7E61}">
      <dgm:prSet/>
      <dgm:spPr/>
      <dgm:t>
        <a:bodyPr/>
        <a:lstStyle/>
        <a:p>
          <a:endParaRPr lang="de-DE"/>
        </a:p>
      </dgm:t>
    </dgm:pt>
    <dgm:pt modelId="{349B7C52-F787-0A41-AC17-859FF8F175F8}" type="sibTrans" cxnId="{F81225B0-70A8-B048-BFAD-C42F29CD7E61}">
      <dgm:prSet/>
      <dgm:spPr/>
      <dgm:t>
        <a:bodyPr/>
        <a:lstStyle/>
        <a:p>
          <a:endParaRPr lang="de-DE"/>
        </a:p>
      </dgm:t>
    </dgm:pt>
    <dgm:pt modelId="{DF7131E5-3D40-4C4E-8950-8481772871F3}" type="pres">
      <dgm:prSet presAssocID="{225CE636-60D4-134B-B7B1-027FC64A1AA0}" presName="Name0" presStyleCnt="0">
        <dgm:presLayoutVars>
          <dgm:dir/>
          <dgm:resizeHandles val="exact"/>
        </dgm:presLayoutVars>
      </dgm:prSet>
      <dgm:spPr/>
    </dgm:pt>
    <dgm:pt modelId="{029608FC-9EA1-A941-9853-29B0086CBB81}" type="pres">
      <dgm:prSet presAssocID="{7083AE5A-7184-BF4B-86C2-966800EA8623}" presName="node" presStyleLbl="node1" presStyleIdx="0" presStyleCnt="5" custScaleY="1639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608706-B4DF-B042-94D0-88F192867FBA}" type="pres">
      <dgm:prSet presAssocID="{62FFB544-8904-714F-8096-078E783F06B1}" presName="sibTrans" presStyleLbl="sibTrans2D1" presStyleIdx="0" presStyleCnt="4"/>
      <dgm:spPr/>
      <dgm:t>
        <a:bodyPr/>
        <a:lstStyle/>
        <a:p>
          <a:endParaRPr lang="de-DE"/>
        </a:p>
      </dgm:t>
    </dgm:pt>
    <dgm:pt modelId="{AF6E4DB2-6153-DB4B-A2D6-1AE83B210CB3}" type="pres">
      <dgm:prSet presAssocID="{62FFB544-8904-714F-8096-078E783F06B1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60318112-23E0-104E-B224-D6551E8E6419}" type="pres">
      <dgm:prSet presAssocID="{83C45160-6692-604F-9A7B-F6A5407BE409}" presName="node" presStyleLbl="node1" presStyleIdx="1" presStyleCnt="5" custScaleY="1639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AF14B61-016E-3148-A060-808B5995B021}" type="pres">
      <dgm:prSet presAssocID="{772CD33F-B5A3-724C-819A-C93D0E5E2603}" presName="sibTrans" presStyleLbl="sibTrans2D1" presStyleIdx="1" presStyleCnt="4"/>
      <dgm:spPr/>
      <dgm:t>
        <a:bodyPr/>
        <a:lstStyle/>
        <a:p>
          <a:endParaRPr lang="de-DE"/>
        </a:p>
      </dgm:t>
    </dgm:pt>
    <dgm:pt modelId="{028C1945-CEB0-624D-BE69-8CD56DE6D7EA}" type="pres">
      <dgm:prSet presAssocID="{772CD33F-B5A3-724C-819A-C93D0E5E2603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DB23FBEA-D105-C949-AE79-9E4A51151986}" type="pres">
      <dgm:prSet presAssocID="{19AD5D1B-6BCA-6A49-B7DF-0FAE75CC2F0B}" presName="node" presStyleLbl="node1" presStyleIdx="2" presStyleCnt="5" custScaleY="1639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01E4C8-DFE8-0749-B3B7-EACFD226AAA4}" type="pres">
      <dgm:prSet presAssocID="{46293810-466B-1E4C-8421-32C343B51F85}" presName="sibTrans" presStyleLbl="sibTrans2D1" presStyleIdx="2" presStyleCnt="4"/>
      <dgm:spPr/>
      <dgm:t>
        <a:bodyPr/>
        <a:lstStyle/>
        <a:p>
          <a:endParaRPr lang="de-DE"/>
        </a:p>
      </dgm:t>
    </dgm:pt>
    <dgm:pt modelId="{199D09A1-DC97-A440-B420-5B94990E2B27}" type="pres">
      <dgm:prSet presAssocID="{46293810-466B-1E4C-8421-32C343B51F85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B080778E-49A5-7C4B-B95B-5061964B4708}" type="pres">
      <dgm:prSet presAssocID="{86D990D5-6B35-A741-B4C3-5852450065C2}" presName="node" presStyleLbl="node1" presStyleIdx="3" presStyleCnt="5" custScaleY="1639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2AA9B2-B7D6-4C45-AFA7-C3E275E3494A}" type="pres">
      <dgm:prSet presAssocID="{ED0337EA-7F9F-7446-BC81-C6FBABC924CA}" presName="sibTrans" presStyleLbl="sibTrans2D1" presStyleIdx="3" presStyleCnt="4"/>
      <dgm:spPr/>
      <dgm:t>
        <a:bodyPr/>
        <a:lstStyle/>
        <a:p>
          <a:endParaRPr lang="de-DE"/>
        </a:p>
      </dgm:t>
    </dgm:pt>
    <dgm:pt modelId="{BDBCE484-843B-274C-965D-F0656AE10FD2}" type="pres">
      <dgm:prSet presAssocID="{ED0337EA-7F9F-7446-BC81-C6FBABC924CA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0A6B2A6F-3642-2F4B-AD24-7986E6849DD6}" type="pres">
      <dgm:prSet presAssocID="{BC1C8B87-14DD-2149-A826-0E60BF9BCAF0}" presName="node" presStyleLbl="node1" presStyleIdx="4" presStyleCnt="5" custScaleY="16394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46D1FB2-3AD3-EC41-BBF5-E1DA148D1630}" srcId="{225CE636-60D4-134B-B7B1-027FC64A1AA0}" destId="{19AD5D1B-6BCA-6A49-B7DF-0FAE75CC2F0B}" srcOrd="2" destOrd="0" parTransId="{DA2821AC-ABD5-3544-B107-7FE7B26206C5}" sibTransId="{46293810-466B-1E4C-8421-32C343B51F85}"/>
    <dgm:cxn modelId="{89C33AE1-86E0-2B43-BE26-A63524DDC767}" srcId="{225CE636-60D4-134B-B7B1-027FC64A1AA0}" destId="{83C45160-6692-604F-9A7B-F6A5407BE409}" srcOrd="1" destOrd="0" parTransId="{AB087695-FC22-D041-BA75-7B3F85056FE4}" sibTransId="{772CD33F-B5A3-724C-819A-C93D0E5E2603}"/>
    <dgm:cxn modelId="{9AA277E6-E9B0-404C-9F2A-0FCE51CFA1DC}" type="presOf" srcId="{83C45160-6692-604F-9A7B-F6A5407BE409}" destId="{60318112-23E0-104E-B224-D6551E8E6419}" srcOrd="0" destOrd="0" presId="urn:microsoft.com/office/officeart/2005/8/layout/process1"/>
    <dgm:cxn modelId="{5597F642-446F-E941-99A3-6DDD00436A01}" type="presOf" srcId="{772CD33F-B5A3-724C-819A-C93D0E5E2603}" destId="{028C1945-CEB0-624D-BE69-8CD56DE6D7EA}" srcOrd="1" destOrd="0" presId="urn:microsoft.com/office/officeart/2005/8/layout/process1"/>
    <dgm:cxn modelId="{E68F957C-C37A-F74F-B2BF-BC05C7E758AA}" srcId="{225CE636-60D4-134B-B7B1-027FC64A1AA0}" destId="{7083AE5A-7184-BF4B-86C2-966800EA8623}" srcOrd="0" destOrd="0" parTransId="{38DD3438-4964-EC42-AB7C-787F5C3B4A32}" sibTransId="{62FFB544-8904-714F-8096-078E783F06B1}"/>
    <dgm:cxn modelId="{E062BFA9-B26F-CA4A-8314-7D1FF365BB72}" type="presOf" srcId="{ED0337EA-7F9F-7446-BC81-C6FBABC924CA}" destId="{BDBCE484-843B-274C-965D-F0656AE10FD2}" srcOrd="1" destOrd="0" presId="urn:microsoft.com/office/officeart/2005/8/layout/process1"/>
    <dgm:cxn modelId="{E9FE85EC-3891-1D47-9DEA-28B4D1BB1C56}" type="presOf" srcId="{46293810-466B-1E4C-8421-32C343B51F85}" destId="{199D09A1-DC97-A440-B420-5B94990E2B27}" srcOrd="1" destOrd="0" presId="urn:microsoft.com/office/officeart/2005/8/layout/process1"/>
    <dgm:cxn modelId="{347D3F9B-9732-BD49-89EE-14D3507C249F}" type="presOf" srcId="{19AD5D1B-6BCA-6A49-B7DF-0FAE75CC2F0B}" destId="{DB23FBEA-D105-C949-AE79-9E4A51151986}" srcOrd="0" destOrd="0" presId="urn:microsoft.com/office/officeart/2005/8/layout/process1"/>
    <dgm:cxn modelId="{6F5B7AEF-3108-E149-96DE-8A37A623FADA}" srcId="{225CE636-60D4-134B-B7B1-027FC64A1AA0}" destId="{86D990D5-6B35-A741-B4C3-5852450065C2}" srcOrd="3" destOrd="0" parTransId="{0F5DC539-11E7-7C4D-B9B5-29D2129742BF}" sibTransId="{ED0337EA-7F9F-7446-BC81-C6FBABC924CA}"/>
    <dgm:cxn modelId="{26427D94-E702-7341-946B-92A684ADC695}" type="presOf" srcId="{46293810-466B-1E4C-8421-32C343B51F85}" destId="{5601E4C8-DFE8-0749-B3B7-EACFD226AAA4}" srcOrd="0" destOrd="0" presId="urn:microsoft.com/office/officeart/2005/8/layout/process1"/>
    <dgm:cxn modelId="{34C3A47D-0883-1D4E-A677-99CB1A5256C4}" type="presOf" srcId="{772CD33F-B5A3-724C-819A-C93D0E5E2603}" destId="{3AF14B61-016E-3148-A060-808B5995B021}" srcOrd="0" destOrd="0" presId="urn:microsoft.com/office/officeart/2005/8/layout/process1"/>
    <dgm:cxn modelId="{79607F0C-EC33-6849-A441-FFB5889D402B}" type="presOf" srcId="{62FFB544-8904-714F-8096-078E783F06B1}" destId="{AF6E4DB2-6153-DB4B-A2D6-1AE83B210CB3}" srcOrd="1" destOrd="0" presId="urn:microsoft.com/office/officeart/2005/8/layout/process1"/>
    <dgm:cxn modelId="{05881025-4B76-FB4C-AA6E-E0D7996CFC21}" type="presOf" srcId="{ED0337EA-7F9F-7446-BC81-C6FBABC924CA}" destId="{F92AA9B2-B7D6-4C45-AFA7-C3E275E3494A}" srcOrd="0" destOrd="0" presId="urn:microsoft.com/office/officeart/2005/8/layout/process1"/>
    <dgm:cxn modelId="{B23D0745-BFDD-D548-A63D-D61A72400AE8}" type="presOf" srcId="{BC1C8B87-14DD-2149-A826-0E60BF9BCAF0}" destId="{0A6B2A6F-3642-2F4B-AD24-7986E6849DD6}" srcOrd="0" destOrd="0" presId="urn:microsoft.com/office/officeart/2005/8/layout/process1"/>
    <dgm:cxn modelId="{6A4B8B04-7B1B-6949-9132-A9E9F69A8F4D}" type="presOf" srcId="{86D990D5-6B35-A741-B4C3-5852450065C2}" destId="{B080778E-49A5-7C4B-B95B-5061964B4708}" srcOrd="0" destOrd="0" presId="urn:microsoft.com/office/officeart/2005/8/layout/process1"/>
    <dgm:cxn modelId="{F81225B0-70A8-B048-BFAD-C42F29CD7E61}" srcId="{225CE636-60D4-134B-B7B1-027FC64A1AA0}" destId="{BC1C8B87-14DD-2149-A826-0E60BF9BCAF0}" srcOrd="4" destOrd="0" parTransId="{982F5955-8AB1-7C40-846C-34AC82214A0C}" sibTransId="{349B7C52-F787-0A41-AC17-859FF8F175F8}"/>
    <dgm:cxn modelId="{A06D3887-D7ED-CC45-BDAB-8E9464188E34}" type="presOf" srcId="{62FFB544-8904-714F-8096-078E783F06B1}" destId="{C8608706-B4DF-B042-94D0-88F192867FBA}" srcOrd="0" destOrd="0" presId="urn:microsoft.com/office/officeart/2005/8/layout/process1"/>
    <dgm:cxn modelId="{643BFD79-55E9-1644-99CF-7183F3A4A8D1}" type="presOf" srcId="{7083AE5A-7184-BF4B-86C2-966800EA8623}" destId="{029608FC-9EA1-A941-9853-29B0086CBB81}" srcOrd="0" destOrd="0" presId="urn:microsoft.com/office/officeart/2005/8/layout/process1"/>
    <dgm:cxn modelId="{45931607-98F9-BB48-95E3-C84568EFC7BB}" type="presOf" srcId="{225CE636-60D4-134B-B7B1-027FC64A1AA0}" destId="{DF7131E5-3D40-4C4E-8950-8481772871F3}" srcOrd="0" destOrd="0" presId="urn:microsoft.com/office/officeart/2005/8/layout/process1"/>
    <dgm:cxn modelId="{4D8AC7EE-A0A5-5742-B90C-72FAA7B62C05}" type="presParOf" srcId="{DF7131E5-3D40-4C4E-8950-8481772871F3}" destId="{029608FC-9EA1-A941-9853-29B0086CBB81}" srcOrd="0" destOrd="0" presId="urn:microsoft.com/office/officeart/2005/8/layout/process1"/>
    <dgm:cxn modelId="{B0E5183C-5B90-0D4E-8D1B-C6E6387F4C8B}" type="presParOf" srcId="{DF7131E5-3D40-4C4E-8950-8481772871F3}" destId="{C8608706-B4DF-B042-94D0-88F192867FBA}" srcOrd="1" destOrd="0" presId="urn:microsoft.com/office/officeart/2005/8/layout/process1"/>
    <dgm:cxn modelId="{5BC06EC1-A5EB-AB44-9FDC-F0864F8EACC9}" type="presParOf" srcId="{C8608706-B4DF-B042-94D0-88F192867FBA}" destId="{AF6E4DB2-6153-DB4B-A2D6-1AE83B210CB3}" srcOrd="0" destOrd="0" presId="urn:microsoft.com/office/officeart/2005/8/layout/process1"/>
    <dgm:cxn modelId="{56E0778C-7C0E-904C-BB8F-EFA8E4785AF1}" type="presParOf" srcId="{DF7131E5-3D40-4C4E-8950-8481772871F3}" destId="{60318112-23E0-104E-B224-D6551E8E6419}" srcOrd="2" destOrd="0" presId="urn:microsoft.com/office/officeart/2005/8/layout/process1"/>
    <dgm:cxn modelId="{EEEA0CF1-C181-284A-84E3-3A1D6A220509}" type="presParOf" srcId="{DF7131E5-3D40-4C4E-8950-8481772871F3}" destId="{3AF14B61-016E-3148-A060-808B5995B021}" srcOrd="3" destOrd="0" presId="urn:microsoft.com/office/officeart/2005/8/layout/process1"/>
    <dgm:cxn modelId="{A77FBB16-29B1-0049-A222-9BBA44DE8FDD}" type="presParOf" srcId="{3AF14B61-016E-3148-A060-808B5995B021}" destId="{028C1945-CEB0-624D-BE69-8CD56DE6D7EA}" srcOrd="0" destOrd="0" presId="urn:microsoft.com/office/officeart/2005/8/layout/process1"/>
    <dgm:cxn modelId="{B95C768C-39AD-FC4E-8BD6-306FB8DC7BF8}" type="presParOf" srcId="{DF7131E5-3D40-4C4E-8950-8481772871F3}" destId="{DB23FBEA-D105-C949-AE79-9E4A51151986}" srcOrd="4" destOrd="0" presId="urn:microsoft.com/office/officeart/2005/8/layout/process1"/>
    <dgm:cxn modelId="{6685904F-6FD3-9940-AC42-7FF0AA894DCA}" type="presParOf" srcId="{DF7131E5-3D40-4C4E-8950-8481772871F3}" destId="{5601E4C8-DFE8-0749-B3B7-EACFD226AAA4}" srcOrd="5" destOrd="0" presId="urn:microsoft.com/office/officeart/2005/8/layout/process1"/>
    <dgm:cxn modelId="{8D7C29A9-41E0-4945-8E22-2FD46A19A6D5}" type="presParOf" srcId="{5601E4C8-DFE8-0749-B3B7-EACFD226AAA4}" destId="{199D09A1-DC97-A440-B420-5B94990E2B27}" srcOrd="0" destOrd="0" presId="urn:microsoft.com/office/officeart/2005/8/layout/process1"/>
    <dgm:cxn modelId="{5B185238-2CF5-0A4C-AAD2-19374B9E25EC}" type="presParOf" srcId="{DF7131E5-3D40-4C4E-8950-8481772871F3}" destId="{B080778E-49A5-7C4B-B95B-5061964B4708}" srcOrd="6" destOrd="0" presId="urn:microsoft.com/office/officeart/2005/8/layout/process1"/>
    <dgm:cxn modelId="{10874099-43D1-D149-B516-3CD61B995470}" type="presParOf" srcId="{DF7131E5-3D40-4C4E-8950-8481772871F3}" destId="{F92AA9B2-B7D6-4C45-AFA7-C3E275E3494A}" srcOrd="7" destOrd="0" presId="urn:microsoft.com/office/officeart/2005/8/layout/process1"/>
    <dgm:cxn modelId="{E26E8C79-EDA7-4D41-AEE0-BB93B11BBE31}" type="presParOf" srcId="{F92AA9B2-B7D6-4C45-AFA7-C3E275E3494A}" destId="{BDBCE484-843B-274C-965D-F0656AE10FD2}" srcOrd="0" destOrd="0" presId="urn:microsoft.com/office/officeart/2005/8/layout/process1"/>
    <dgm:cxn modelId="{B13C7213-3EFF-6946-B6B0-6E6D97D9D101}" type="presParOf" srcId="{DF7131E5-3D40-4C4E-8950-8481772871F3}" destId="{0A6B2A6F-3642-2F4B-AD24-7986E6849DD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608FC-9EA1-A941-9853-29B0086CBB81}">
      <dsp:nvSpPr>
        <dsp:cNvPr id="0" name=""/>
        <dsp:cNvSpPr/>
      </dsp:nvSpPr>
      <dsp:spPr>
        <a:xfrm>
          <a:off x="5970" y="0"/>
          <a:ext cx="1201311" cy="1440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+mn-lt"/>
            </a:rPr>
            <a:t>Bewerber-   </a:t>
          </a:r>
          <a:r>
            <a:rPr lang="de-DE" sz="1400" kern="1200" dirty="0" err="1" smtClean="0">
              <a:latin typeface="+mn-lt"/>
            </a:rPr>
            <a:t>gewinnung</a:t>
          </a:r>
          <a:r>
            <a:rPr lang="de-DE" sz="1400" kern="1200" dirty="0" smtClean="0">
              <a:latin typeface="+mn-lt"/>
            </a:rPr>
            <a:t> 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latin typeface="+mn-lt"/>
            </a:rPr>
            <a:t>durch Aus-schreibung</a:t>
          </a:r>
          <a:endParaRPr lang="de-DE" sz="1400" kern="1200" dirty="0">
            <a:latin typeface="+mn-lt"/>
          </a:endParaRPr>
        </a:p>
      </dsp:txBody>
      <dsp:txXfrm>
        <a:off x="41155" y="35185"/>
        <a:ext cx="1130941" cy="1369790"/>
      </dsp:txXfrm>
    </dsp:sp>
    <dsp:sp modelId="{C8608706-B4DF-B042-94D0-88F192867FBA}">
      <dsp:nvSpPr>
        <dsp:cNvPr id="0" name=""/>
        <dsp:cNvSpPr/>
      </dsp:nvSpPr>
      <dsp:spPr>
        <a:xfrm>
          <a:off x="1327061" y="571553"/>
          <a:ext cx="253931" cy="297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1327061" y="630963"/>
        <a:ext cx="177752" cy="178232"/>
      </dsp:txXfrm>
    </dsp:sp>
    <dsp:sp modelId="{88EEFE92-4DC8-154F-BB42-520DC4327781}">
      <dsp:nvSpPr>
        <dsp:cNvPr id="0" name=""/>
        <dsp:cNvSpPr/>
      </dsp:nvSpPr>
      <dsp:spPr>
        <a:xfrm>
          <a:off x="1686398" y="0"/>
          <a:ext cx="1197790" cy="1440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Bewerber-auswahl</a:t>
          </a:r>
          <a:endParaRPr lang="de-DE" sz="1400" kern="1200" dirty="0"/>
        </a:p>
      </dsp:txBody>
      <dsp:txXfrm>
        <a:off x="1721480" y="35082"/>
        <a:ext cx="1127626" cy="1369996"/>
      </dsp:txXfrm>
    </dsp:sp>
    <dsp:sp modelId="{5C821550-4CFA-094B-9F85-B2DC9915D5A8}">
      <dsp:nvSpPr>
        <dsp:cNvPr id="0" name=""/>
        <dsp:cNvSpPr/>
      </dsp:nvSpPr>
      <dsp:spPr>
        <a:xfrm>
          <a:off x="3003968" y="571553"/>
          <a:ext cx="253931" cy="297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3003968" y="630963"/>
        <a:ext cx="177752" cy="178232"/>
      </dsp:txXfrm>
    </dsp:sp>
    <dsp:sp modelId="{D724683B-C26E-1C44-84C4-393299437ED3}">
      <dsp:nvSpPr>
        <dsp:cNvPr id="0" name=""/>
        <dsp:cNvSpPr/>
      </dsp:nvSpPr>
      <dsp:spPr>
        <a:xfrm>
          <a:off x="3363305" y="0"/>
          <a:ext cx="1197790" cy="1440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Sprachliche und fachliche Vorbereitung </a:t>
          </a:r>
          <a:endParaRPr lang="de-DE" sz="1400" kern="1200" dirty="0"/>
        </a:p>
      </dsp:txBody>
      <dsp:txXfrm>
        <a:off x="3398387" y="35082"/>
        <a:ext cx="1127626" cy="1369996"/>
      </dsp:txXfrm>
    </dsp:sp>
    <dsp:sp modelId="{B9BA10D2-4EB8-DE4C-9666-C00DB308E0F5}">
      <dsp:nvSpPr>
        <dsp:cNvPr id="0" name=""/>
        <dsp:cNvSpPr/>
      </dsp:nvSpPr>
      <dsp:spPr>
        <a:xfrm>
          <a:off x="4680875" y="571553"/>
          <a:ext cx="253931" cy="297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4680875" y="630963"/>
        <a:ext cx="177752" cy="178232"/>
      </dsp:txXfrm>
    </dsp:sp>
    <dsp:sp modelId="{D93F76DB-859D-E442-B2DD-90A62995BFDC}">
      <dsp:nvSpPr>
        <dsp:cNvPr id="0" name=""/>
        <dsp:cNvSpPr/>
      </dsp:nvSpPr>
      <dsp:spPr>
        <a:xfrm>
          <a:off x="5040212" y="0"/>
          <a:ext cx="1197790" cy="1440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Orientierungs-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training</a:t>
          </a:r>
          <a:endParaRPr lang="de-DE" sz="1400" kern="1200" dirty="0"/>
        </a:p>
      </dsp:txBody>
      <dsp:txXfrm>
        <a:off x="5075294" y="35082"/>
        <a:ext cx="1127626" cy="1369996"/>
      </dsp:txXfrm>
    </dsp:sp>
    <dsp:sp modelId="{A37A5BE7-CA38-6545-BE6F-9B27AFE46E02}">
      <dsp:nvSpPr>
        <dsp:cNvPr id="0" name=""/>
        <dsp:cNvSpPr/>
      </dsp:nvSpPr>
      <dsp:spPr>
        <a:xfrm>
          <a:off x="6357781" y="571553"/>
          <a:ext cx="253931" cy="297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/>
        </a:p>
      </dsp:txBody>
      <dsp:txXfrm>
        <a:off x="6357781" y="630963"/>
        <a:ext cx="177752" cy="178232"/>
      </dsp:txXfrm>
    </dsp:sp>
    <dsp:sp modelId="{61ED391F-641D-9349-AE4A-2985B82BDCFB}">
      <dsp:nvSpPr>
        <dsp:cNvPr id="0" name=""/>
        <dsp:cNvSpPr/>
      </dsp:nvSpPr>
      <dsp:spPr>
        <a:xfrm>
          <a:off x="6717118" y="0"/>
          <a:ext cx="1197790" cy="14401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Passgenaue Kandidaten-vorschläge</a:t>
          </a:r>
          <a:endParaRPr lang="de-DE" sz="1400" kern="1200" dirty="0"/>
        </a:p>
      </dsp:txBody>
      <dsp:txXfrm>
        <a:off x="6752200" y="35082"/>
        <a:ext cx="1127626" cy="1369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608FC-9EA1-A941-9853-29B0086CBB81}">
      <dsp:nvSpPr>
        <dsp:cNvPr id="0" name=""/>
        <dsp:cNvSpPr/>
      </dsp:nvSpPr>
      <dsp:spPr>
        <a:xfrm>
          <a:off x="3867" y="0"/>
          <a:ext cx="1198961" cy="1423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Bewerberaus-wahl durch Arbeitgeber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38983" y="35116"/>
        <a:ext cx="1128729" cy="1352788"/>
      </dsp:txXfrm>
    </dsp:sp>
    <dsp:sp modelId="{C8608706-B4DF-B042-94D0-88F192867FBA}">
      <dsp:nvSpPr>
        <dsp:cNvPr id="0" name=""/>
        <dsp:cNvSpPr/>
      </dsp:nvSpPr>
      <dsp:spPr>
        <a:xfrm>
          <a:off x="1322725" y="562838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>
            <a:solidFill>
              <a:srgbClr val="262626"/>
            </a:solidFill>
          </a:endParaRPr>
        </a:p>
      </dsp:txBody>
      <dsp:txXfrm>
        <a:off x="1322725" y="622306"/>
        <a:ext cx="177925" cy="178406"/>
      </dsp:txXfrm>
    </dsp:sp>
    <dsp:sp modelId="{60318112-23E0-104E-B224-D6551E8E6419}">
      <dsp:nvSpPr>
        <dsp:cNvPr id="0" name=""/>
        <dsp:cNvSpPr/>
      </dsp:nvSpPr>
      <dsp:spPr>
        <a:xfrm>
          <a:off x="1682413" y="0"/>
          <a:ext cx="1198961" cy="1423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Arbeitsmarkt-zulassung</a:t>
          </a:r>
          <a:endParaRPr lang="de-DE" sz="1400" kern="1200" dirty="0"/>
        </a:p>
      </dsp:txBody>
      <dsp:txXfrm>
        <a:off x="1717529" y="35116"/>
        <a:ext cx="1128729" cy="1352788"/>
      </dsp:txXfrm>
    </dsp:sp>
    <dsp:sp modelId="{3AF14B61-016E-3148-A060-808B5995B021}">
      <dsp:nvSpPr>
        <dsp:cNvPr id="0" name=""/>
        <dsp:cNvSpPr/>
      </dsp:nvSpPr>
      <dsp:spPr>
        <a:xfrm>
          <a:off x="3001270" y="562838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>
            <a:solidFill>
              <a:srgbClr val="262626"/>
            </a:solidFill>
          </a:endParaRPr>
        </a:p>
      </dsp:txBody>
      <dsp:txXfrm>
        <a:off x="3001270" y="622306"/>
        <a:ext cx="177925" cy="178406"/>
      </dsp:txXfrm>
    </dsp:sp>
    <dsp:sp modelId="{DB23FBEA-D105-C949-AE79-9E4A51151986}">
      <dsp:nvSpPr>
        <dsp:cNvPr id="0" name=""/>
        <dsp:cNvSpPr/>
      </dsp:nvSpPr>
      <dsp:spPr>
        <a:xfrm>
          <a:off x="3360959" y="0"/>
          <a:ext cx="1198961" cy="1423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Unter-       </a:t>
          </a:r>
          <a:r>
            <a:rPr lang="de-DE" sz="1400" kern="1200" dirty="0" err="1" smtClean="0"/>
            <a:t>stützung</a:t>
          </a:r>
          <a:r>
            <a:rPr lang="de-DE" sz="1400" kern="1200" dirty="0" smtClean="0"/>
            <a:t> des Ausreise-prozesses</a:t>
          </a:r>
          <a:endParaRPr lang="de-DE" sz="1400" kern="1200" dirty="0"/>
        </a:p>
      </dsp:txBody>
      <dsp:txXfrm>
        <a:off x="3396075" y="35116"/>
        <a:ext cx="1128729" cy="1352788"/>
      </dsp:txXfrm>
    </dsp:sp>
    <dsp:sp modelId="{5601E4C8-DFE8-0749-B3B7-EACFD226AAA4}">
      <dsp:nvSpPr>
        <dsp:cNvPr id="0" name=""/>
        <dsp:cNvSpPr/>
      </dsp:nvSpPr>
      <dsp:spPr>
        <a:xfrm>
          <a:off x="4679816" y="562838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>
            <a:solidFill>
              <a:srgbClr val="262626"/>
            </a:solidFill>
          </a:endParaRPr>
        </a:p>
      </dsp:txBody>
      <dsp:txXfrm>
        <a:off x="4679816" y="622306"/>
        <a:ext cx="177925" cy="178406"/>
      </dsp:txXfrm>
    </dsp:sp>
    <dsp:sp modelId="{B080778E-49A5-7C4B-B95B-5061964B4708}">
      <dsp:nvSpPr>
        <dsp:cNvPr id="0" name=""/>
        <dsp:cNvSpPr/>
      </dsp:nvSpPr>
      <dsp:spPr>
        <a:xfrm>
          <a:off x="5039505" y="0"/>
          <a:ext cx="1198961" cy="1423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Integrations-begleitung und Koordination Anerkennung</a:t>
          </a:r>
          <a:endParaRPr lang="de-DE" sz="1400" kern="1200" dirty="0"/>
        </a:p>
      </dsp:txBody>
      <dsp:txXfrm>
        <a:off x="5074621" y="35116"/>
        <a:ext cx="1128729" cy="1352788"/>
      </dsp:txXfrm>
    </dsp:sp>
    <dsp:sp modelId="{F92AA9B2-B7D6-4C45-AFA7-C3E275E3494A}">
      <dsp:nvSpPr>
        <dsp:cNvPr id="0" name=""/>
        <dsp:cNvSpPr/>
      </dsp:nvSpPr>
      <dsp:spPr>
        <a:xfrm>
          <a:off x="6358362" y="562838"/>
          <a:ext cx="254179" cy="297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>
            <a:solidFill>
              <a:srgbClr val="262626"/>
            </a:solidFill>
          </a:endParaRPr>
        </a:p>
      </dsp:txBody>
      <dsp:txXfrm>
        <a:off x="6358362" y="622306"/>
        <a:ext cx="177925" cy="178406"/>
      </dsp:txXfrm>
    </dsp:sp>
    <dsp:sp modelId="{0A6B2A6F-3642-2F4B-AD24-7986E6849DD6}">
      <dsp:nvSpPr>
        <dsp:cNvPr id="0" name=""/>
        <dsp:cNvSpPr/>
      </dsp:nvSpPr>
      <dsp:spPr>
        <a:xfrm>
          <a:off x="6718051" y="0"/>
          <a:ext cx="1198961" cy="1423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Monitoring des Prozesses</a:t>
          </a:r>
          <a:endParaRPr lang="de-DE" sz="1400" kern="1200" dirty="0"/>
        </a:p>
      </dsp:txBody>
      <dsp:txXfrm>
        <a:off x="6753167" y="35116"/>
        <a:ext cx="1128729" cy="1352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BC57E-2B0B-4BFD-B077-6DD733413BAF}" type="datetimeFigureOut">
              <a:rPr lang="de-DE" smtClean="0"/>
              <a:pPr/>
              <a:t>29.05.2015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E602-2CF8-4A1A-8306-F0CC0B7BBD0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41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E602-2CF8-4A1A-8306-F0CC0B7BBD0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66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E602-2CF8-4A1A-8306-F0CC0B7BBD0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66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E602-2CF8-4A1A-8306-F0CC0B7BBD0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66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E602-2CF8-4A1A-8306-F0CC0B7BBD0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6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E602-2CF8-4A1A-8306-F0CC0B7BBD0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6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149F0-327F-4C26-9CE6-1E2E8A201C4A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E602-2CF8-4A1A-8306-F0CC0B7BBD0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6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E602-2CF8-4A1A-8306-F0CC0B7BBD0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6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E602-2CF8-4A1A-8306-F0CC0B7BBD0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36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E602-2CF8-4A1A-8306-F0CC0B7BBD0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6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E602-2CF8-4A1A-8306-F0CC0B7BBD0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66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E602-2CF8-4A1A-8306-F0CC0B7BBD0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6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8E4E-F58B-40A8-8946-437A15C214E5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194E-4E4C-4EFA-ADA6-4CC1C867457C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5A38-4F09-4438-AC49-BE89AD2B1751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F0EC-1E9B-4BEA-A511-FE1FCF1017B1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1F04-4289-4AFC-A68E-53F79C030FF8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4E5D-5F4D-4B70-9595-9D33110A68CD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85F2-2745-4DBA-A4E1-CBBE634DAF71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4842-F60F-4510-875C-5890F8903DA9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E599-F050-4555-ACA5-0B952495657F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D3C6-F698-454F-BD76-03C882C6A346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E959-9388-482B-ADDC-5483781B7578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CBF2-3ED2-409E-9941-9EF4954485E9}" type="datetime1">
              <a:rPr lang="de-DE" smtClean="0"/>
              <a:pPr/>
              <a:t>29.05.2015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riplewin@cimonline.de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hyperlink" Target="http://www.cimonline.de/triplew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5.png"/><Relationship Id="rId10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496944" cy="2232248"/>
          </a:xfrm>
          <a:ln w="28575">
            <a:noFill/>
          </a:ln>
        </p:spPr>
        <p:txBody>
          <a:bodyPr>
            <a:normAutofit/>
          </a:bodyPr>
          <a:lstStyle/>
          <a:p>
            <a:pPr lvl="0" algn="l"/>
            <a:r>
              <a:rPr lang="de-DE" sz="2000" b="1" dirty="0" smtClean="0">
                <a:latin typeface="Arial"/>
                <a:cs typeface="Arial"/>
              </a:rPr>
              <a:t>Qualifizierte Pflegekräfte aus dem Ausland </a:t>
            </a:r>
            <a:r>
              <a:rPr lang="de-DE" sz="2000" b="1" dirty="0">
                <a:latin typeface="Arial"/>
                <a:cs typeface="Arial"/>
              </a:rPr>
              <a:t/>
            </a:r>
            <a:br>
              <a:rPr lang="de-DE" sz="2000" b="1" dirty="0">
                <a:latin typeface="Arial"/>
                <a:cs typeface="Arial"/>
              </a:rPr>
            </a:br>
            <a:r>
              <a:rPr lang="de-DE" sz="2000" dirty="0" smtClean="0">
                <a:latin typeface="Arial"/>
                <a:cs typeface="Arial"/>
              </a:rPr>
              <a:t/>
            </a:r>
            <a:br>
              <a:rPr lang="de-DE" sz="2000" dirty="0" smtClean="0">
                <a:latin typeface="Arial"/>
                <a:cs typeface="Arial"/>
              </a:rPr>
            </a:br>
            <a:r>
              <a:rPr lang="de-DE" sz="2000" dirty="0" smtClean="0">
                <a:latin typeface="Arial"/>
                <a:cs typeface="Arial"/>
              </a:rPr>
              <a:t>Projekt Triple Win</a:t>
            </a:r>
            <a:br>
              <a:rPr lang="de-DE" sz="2000" dirty="0" smtClean="0">
                <a:latin typeface="Arial"/>
                <a:cs typeface="Arial"/>
              </a:rPr>
            </a:br>
            <a:r>
              <a:rPr lang="de-DE" sz="2000" dirty="0" smtClean="0">
                <a:latin typeface="Arial"/>
                <a:cs typeface="Arial"/>
              </a:rPr>
              <a:t>Eine Kooperation der Bundesagentur für Arbeit (BA) und der </a:t>
            </a:r>
            <a:br>
              <a:rPr lang="de-DE" sz="2000" dirty="0" smtClean="0">
                <a:latin typeface="Arial"/>
                <a:cs typeface="Arial"/>
              </a:rPr>
            </a:br>
            <a:r>
              <a:rPr lang="de-DE" sz="2000" dirty="0" smtClean="0">
                <a:latin typeface="Arial"/>
                <a:cs typeface="Arial"/>
              </a:rPr>
              <a:t>Deutschen Gesellschaft für Internationale Zusammenarbeit (GIZ) </a:t>
            </a:r>
            <a:br>
              <a:rPr lang="de-DE" sz="2000" dirty="0" smtClean="0">
                <a:latin typeface="Arial"/>
                <a:cs typeface="Arial"/>
              </a:rPr>
            </a:br>
            <a:endParaRPr lang="de-DE" sz="2000" dirty="0">
              <a:latin typeface="Arial"/>
              <a:cs typeface="Arial"/>
            </a:endParaRPr>
          </a:p>
        </p:txBody>
      </p:sp>
      <p:pic>
        <p:nvPicPr>
          <p:cNvPr id="4" name="Grafik 3" descr="ZAV_LOGO_NEU_JPEG_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5949281"/>
            <a:ext cx="1512169" cy="42893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3256"/>
            <a:ext cx="1931653" cy="80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505420" y="4367758"/>
            <a:ext cx="8352928" cy="125152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>
                <a:latin typeface="Arial"/>
                <a:cs typeface="Arial"/>
              </a:rPr>
              <a:t>Marianne Haase (GIZ) </a:t>
            </a:r>
            <a:endParaRPr lang="de-DE" sz="1600" dirty="0">
              <a:latin typeface="Arial"/>
              <a:cs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8064895" cy="132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11560" y="1988840"/>
            <a:ext cx="7775575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 smtClean="0">
                <a:latin typeface="Arial"/>
                <a:cs typeface="Arial"/>
              </a:rPr>
              <a:t>Unterbreitung passgenauer Vermittlungsvorschläge nach Vorlage eines Triple Win Stellenangebots mit GIZ-Dienstleistungsvertrag</a:t>
            </a:r>
          </a:p>
          <a:p>
            <a:pPr>
              <a:spcAft>
                <a:spcPts val="300"/>
              </a:spcAft>
              <a:buClr>
                <a:srgbClr val="FF0000"/>
              </a:buClr>
              <a:buSzPct val="150000"/>
            </a:pPr>
            <a:endParaRPr lang="de-DE" sz="800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 smtClean="0">
                <a:latin typeface="Arial"/>
                <a:cs typeface="Arial"/>
              </a:rPr>
              <a:t>Arbeitgeber erstellen Shortlist aufgrund der unterbreiteten Bewerbervorschläge</a:t>
            </a:r>
          </a:p>
          <a:p>
            <a:pPr>
              <a:spcAft>
                <a:spcPts val="300"/>
              </a:spcAft>
              <a:buClr>
                <a:srgbClr val="FF0000"/>
              </a:buClr>
              <a:buSzPct val="150000"/>
            </a:pPr>
            <a:endParaRPr lang="de-DE" sz="800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 smtClean="0">
                <a:latin typeface="Arial"/>
                <a:cs typeface="Arial"/>
              </a:rPr>
              <a:t>Arbeitgeber führen Auswahlgespräche vor Ort in den Partnerländern, </a:t>
            </a:r>
            <a:r>
              <a:rPr lang="de-DE" dirty="0">
                <a:latin typeface="Arial"/>
                <a:cs typeface="Arial"/>
              </a:rPr>
              <a:t>per Skype oder Telefon  </a:t>
            </a:r>
            <a:endParaRPr lang="de-DE" dirty="0" smtClean="0">
              <a:latin typeface="Arial"/>
              <a:cs typeface="Arial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SzPct val="150000"/>
            </a:pPr>
            <a:endParaRPr lang="de-DE" sz="800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 smtClean="0">
                <a:latin typeface="Arial"/>
                <a:cs typeface="Arial"/>
              </a:rPr>
              <a:t>Organisation evtl. Interviews vor Ort und Begleitung des Auswahltages </a:t>
            </a:r>
          </a:p>
          <a:p>
            <a:pPr>
              <a:spcAft>
                <a:spcPts val="300"/>
              </a:spcAft>
              <a:buClr>
                <a:srgbClr val="FF0000"/>
              </a:buClr>
              <a:buSzPct val="150000"/>
            </a:pPr>
            <a:endParaRPr lang="de-DE" sz="800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 smtClean="0">
                <a:latin typeface="Arial"/>
                <a:cs typeface="Arial"/>
              </a:rPr>
              <a:t>Bekanntgabe der Auswahlergebnisse an Kandidat/-in</a:t>
            </a: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 smtClean="0">
                <a:latin typeface="Arial"/>
                <a:cs typeface="Arial"/>
              </a:rPr>
              <a:t>Begleitung Folgeprozess: Arbeitsvertrag, Arbeitsmarktzulassung </a:t>
            </a:r>
          </a:p>
        </p:txBody>
      </p:sp>
      <p:pic>
        <p:nvPicPr>
          <p:cNvPr id="7" name="Grafik 3" descr="ZAV_LOGO_NEU_JPEG_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611560" y="1196752"/>
            <a:ext cx="8064896" cy="50405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 smtClean="0">
                <a:latin typeface="Arial"/>
                <a:cs typeface="Arial"/>
              </a:rPr>
              <a:t>Die Vermittlung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60648"/>
            <a:ext cx="2682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83568" y="1844824"/>
            <a:ext cx="79928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Bis zur staatlichen Anerkennung arbeiten die Pflegekräfte im Tätigkeitsprofil eines/r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Krankenpflegehelfer/in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Deutschland</a:t>
            </a:r>
            <a:endParaRPr lang="de-DE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Ortsüblicher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Arbeitsvertrag (mindestens 1 Jahr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); Gehalt i.d.R.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1.900 Euro ohne und 2.300 Euro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mit/nach Anerkennung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Reisekosten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zum Beschäftigungsort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finanziert der Arbeitgeber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Arbeitgeber kümmert sich um eine erste 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Unterkunft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Arbeitsmarktzulassung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an Arbeitgeber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gebunden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Projektteilnehmende Pflegekräfte verpflichten sich – mit Unterstützung des Arbeitgebers – im ersten Jahr ihrer Beschäftigung das Verfahren zur </a:t>
            </a:r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Anerkennung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der Gleichwertigkeit des Berufsabschlusses zu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betreiben</a:t>
            </a:r>
          </a:p>
        </p:txBody>
      </p:sp>
      <p:pic>
        <p:nvPicPr>
          <p:cNvPr id="7" name="Grafik 3" descr="ZAV_LOGO_NEU_JPEG_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611560" y="1196752"/>
            <a:ext cx="8064896" cy="50405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 smtClean="0">
                <a:latin typeface="Arial"/>
                <a:cs typeface="Arial"/>
              </a:rPr>
              <a:t>Das Arbeitsverhältnis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37" y="260648"/>
            <a:ext cx="2682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6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11560" y="2132856"/>
            <a:ext cx="7776864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Erstberatungsgespräch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vor der Einreise der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Fachkräfte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Planungs- und Integrationsworkshop für Arbeitgeber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Infokit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für Arbeitgeber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Integrationsberater zur individuellen Konzeption der Integrationsbegleitung für die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Einrichtung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Unterstützungsbesuch nach Einreise der Fachkräfte bzw. Fachkräftegruppe: 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</a:pP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    Behördengänge begleiten oder Orientierungstag 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mit den Fachkräften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sz="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Grafik 3" descr="ZAV_LOGO_NEU_JPEG_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611560" y="1268760"/>
            <a:ext cx="8064896" cy="50405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 smtClean="0">
                <a:latin typeface="Arial"/>
                <a:cs typeface="Arial"/>
              </a:rPr>
              <a:t>Integrationsbegleitung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66907"/>
            <a:ext cx="2682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3" descr="ZAV_LOGO_NEU_JPEG_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683568" y="1268760"/>
            <a:ext cx="8064896" cy="50405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 smtClean="0">
                <a:latin typeface="Arial"/>
                <a:cs typeface="Arial"/>
              </a:rPr>
              <a:t>Anerkennungsunterstützung 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55576" y="1988840"/>
            <a:ext cx="7776864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de-DE" dirty="0">
                <a:latin typeface="Arial"/>
                <a:cs typeface="Arial"/>
              </a:rPr>
              <a:t>Unterstützung bei der Antragstellung für die Fachkräfte</a:t>
            </a:r>
          </a:p>
          <a:p>
            <a:pPr marL="285750" indent="-285750">
              <a:lnSpc>
                <a:spcPct val="15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de-DE" dirty="0">
                <a:latin typeface="Arial"/>
                <a:cs typeface="Arial"/>
              </a:rPr>
              <a:t>Für Arbeitgeber in der Altenpflege: Spezifische Beratung zur Anerkennung in der Gesundheits- und Krankenpflege</a:t>
            </a:r>
          </a:p>
          <a:p>
            <a:pPr marL="285750" indent="-285750">
              <a:lnSpc>
                <a:spcPct val="15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de-DE" dirty="0">
                <a:latin typeface="Arial"/>
                <a:cs typeface="Arial"/>
              </a:rPr>
              <a:t>Experten-Pool zur Anerkennung ausländischer Qualifikationen in der Gesundheits- und Krankenpflege/Netzwerk mit relevanten Akteuren:</a:t>
            </a:r>
          </a:p>
          <a:p>
            <a:pPr marL="742950" lvl="1" indent="-285750">
              <a:lnSpc>
                <a:spcPct val="150000"/>
              </a:lnSpc>
              <a:buClr>
                <a:srgbClr val="FF3300"/>
              </a:buClr>
              <a:buSzPct val="100000"/>
              <a:buFont typeface="Wingdings" charset="2"/>
              <a:buChar char="§"/>
            </a:pPr>
            <a:r>
              <a:rPr lang="de-DE" dirty="0">
                <a:latin typeface="Arial"/>
                <a:cs typeface="Arial"/>
              </a:rPr>
              <a:t>Staatlich anerkannte Gesundheits- und Krankenpflegeschulen</a:t>
            </a:r>
          </a:p>
          <a:p>
            <a:pPr marL="742950" lvl="1" indent="-285750">
              <a:lnSpc>
                <a:spcPct val="150000"/>
              </a:lnSpc>
              <a:buClr>
                <a:srgbClr val="FF3300"/>
              </a:buClr>
              <a:buSzPct val="100000"/>
              <a:buFont typeface="Wingdings" charset="2"/>
              <a:buChar char="§"/>
            </a:pPr>
            <a:r>
              <a:rPr lang="de-DE" dirty="0">
                <a:latin typeface="Arial"/>
                <a:cs typeface="Arial"/>
              </a:rPr>
              <a:t>Freiberufliche Dozenten und Prüfer</a:t>
            </a:r>
          </a:p>
          <a:p>
            <a:pPr marL="742950" lvl="1" indent="-285750">
              <a:lnSpc>
                <a:spcPct val="150000"/>
              </a:lnSpc>
              <a:buClr>
                <a:srgbClr val="FF3300"/>
              </a:buClr>
              <a:buSzPct val="100000"/>
              <a:buFont typeface="Wingdings" charset="2"/>
              <a:buChar char="§"/>
            </a:pPr>
            <a:r>
              <a:rPr lang="de-DE" dirty="0">
                <a:latin typeface="Arial"/>
                <a:cs typeface="Arial"/>
              </a:rPr>
              <a:t>Staatliche Anerkennungsstellen</a:t>
            </a:r>
          </a:p>
          <a:p>
            <a:pPr marL="285750" indent="-285750">
              <a:lnSpc>
                <a:spcPct val="150000"/>
              </a:lnSpc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de-DE" dirty="0">
                <a:latin typeface="Arial"/>
                <a:cs typeface="Arial"/>
              </a:rPr>
              <a:t>Pilotierung von Vorbereitungslehrgängen für die Kenntnisprüfung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65" y="260648"/>
            <a:ext cx="2682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4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3" descr="ZAV_LOGO_NEU_JPEG_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565184" y="1280220"/>
            <a:ext cx="8064896" cy="50405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>
                <a:latin typeface="Arial"/>
                <a:cs typeface="Arial"/>
              </a:rPr>
              <a:t>Projekt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b="1" dirty="0">
                <a:latin typeface="Arial"/>
                <a:cs typeface="Arial"/>
              </a:rPr>
              <a:t>Triple Win – Aktuell 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923928" y="2276872"/>
            <a:ext cx="47061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330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dirty="0">
                <a:latin typeface="Arial"/>
                <a:cs typeface="Arial"/>
              </a:rPr>
              <a:t>Rund</a:t>
            </a:r>
            <a:r>
              <a:rPr lang="de-DE" b="1" dirty="0">
                <a:latin typeface="Arial"/>
                <a:cs typeface="Arial"/>
              </a:rPr>
              <a:t> </a:t>
            </a:r>
            <a:r>
              <a:rPr lang="de-DE" b="1" dirty="0" smtClean="0">
                <a:latin typeface="Arial"/>
                <a:cs typeface="Arial"/>
              </a:rPr>
              <a:t>520 </a:t>
            </a:r>
            <a:r>
              <a:rPr lang="de-DE" b="1" dirty="0">
                <a:latin typeface="Arial"/>
                <a:cs typeface="Arial"/>
              </a:rPr>
              <a:t>Pflegefachkräfte</a:t>
            </a:r>
            <a:r>
              <a:rPr lang="de-DE" dirty="0">
                <a:latin typeface="Arial"/>
                <a:cs typeface="Arial"/>
              </a:rPr>
              <a:t> aus Serbien, Bosnien und den </a:t>
            </a:r>
            <a:r>
              <a:rPr lang="de-DE" dirty="0" smtClean="0">
                <a:latin typeface="Arial"/>
                <a:cs typeface="Arial"/>
              </a:rPr>
              <a:t>Philippinen sind </a:t>
            </a:r>
            <a:r>
              <a:rPr lang="de-DE" dirty="0">
                <a:latin typeface="Arial"/>
                <a:cs typeface="Arial"/>
              </a:rPr>
              <a:t>in </a:t>
            </a:r>
            <a:r>
              <a:rPr lang="de-DE" dirty="0" smtClean="0">
                <a:latin typeface="Arial"/>
                <a:cs typeface="Arial"/>
              </a:rPr>
              <a:t>Kliniken, Altenpflegeeinrichtungen </a:t>
            </a:r>
            <a:r>
              <a:rPr lang="de-DE" dirty="0">
                <a:latin typeface="Arial"/>
                <a:cs typeface="Arial"/>
              </a:rPr>
              <a:t>und </a:t>
            </a:r>
            <a:r>
              <a:rPr lang="de-DE" dirty="0" smtClean="0">
                <a:latin typeface="Arial"/>
                <a:cs typeface="Arial"/>
              </a:rPr>
              <a:t>ambulanten Pflegediensten </a:t>
            </a:r>
            <a:r>
              <a:rPr lang="de-DE" b="1" dirty="0" smtClean="0">
                <a:latin typeface="Arial"/>
                <a:cs typeface="Arial"/>
              </a:rPr>
              <a:t>vermittelt</a:t>
            </a:r>
            <a:br>
              <a:rPr lang="de-DE" b="1" dirty="0" smtClean="0">
                <a:latin typeface="Arial"/>
                <a:cs typeface="Arial"/>
              </a:rPr>
            </a:br>
            <a:endParaRPr lang="de-DE" b="1" dirty="0" smtClean="0">
              <a:latin typeface="Arial"/>
              <a:cs typeface="Arial"/>
            </a:endParaRPr>
          </a:p>
          <a:p>
            <a:pPr marL="285750" indent="-285750">
              <a:buClr>
                <a:srgbClr val="FF330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/>
                <a:cs typeface="Arial"/>
              </a:rPr>
              <a:t>Rund</a:t>
            </a:r>
            <a:r>
              <a:rPr lang="de-DE" b="1" dirty="0" smtClean="0">
                <a:latin typeface="Arial"/>
                <a:cs typeface="Arial"/>
              </a:rPr>
              <a:t> 250 </a:t>
            </a:r>
            <a:r>
              <a:rPr lang="de-DE" b="1" dirty="0">
                <a:latin typeface="Arial"/>
                <a:cs typeface="Arial"/>
              </a:rPr>
              <a:t>Pflegefachkräfte</a:t>
            </a:r>
            <a:r>
              <a:rPr lang="de-DE" dirty="0">
                <a:latin typeface="Arial"/>
                <a:cs typeface="Arial"/>
              </a:rPr>
              <a:t> haben ihre </a:t>
            </a:r>
            <a:r>
              <a:rPr lang="de-DE" dirty="0" smtClean="0">
                <a:latin typeface="Arial"/>
                <a:cs typeface="Arial"/>
              </a:rPr>
              <a:t>Tätigkeit </a:t>
            </a:r>
            <a:r>
              <a:rPr lang="de-DE" b="1" dirty="0" smtClean="0">
                <a:latin typeface="Arial"/>
                <a:cs typeface="Arial"/>
              </a:rPr>
              <a:t>in </a:t>
            </a:r>
            <a:r>
              <a:rPr lang="de-DE" b="1" dirty="0">
                <a:latin typeface="Arial"/>
                <a:cs typeface="Arial"/>
              </a:rPr>
              <a:t>Deutschland </a:t>
            </a:r>
            <a:r>
              <a:rPr lang="de-DE" dirty="0" smtClean="0">
                <a:latin typeface="Arial"/>
                <a:cs typeface="Arial"/>
              </a:rPr>
              <a:t>aufgenommen</a:t>
            </a:r>
          </a:p>
          <a:p>
            <a:pPr marL="171450" indent="-171450">
              <a:buClr>
                <a:srgbClr val="FF3300"/>
              </a:buClr>
              <a:buSzPct val="150000"/>
              <a:buFont typeface="Wingdings" panose="05000000000000000000" pitchFamily="2" charset="2"/>
              <a:buChar char="§"/>
            </a:pPr>
            <a:endParaRPr lang="de-DE" sz="800" dirty="0">
              <a:latin typeface="Arial"/>
              <a:cs typeface="Arial"/>
            </a:endParaRPr>
          </a:p>
          <a:p>
            <a:pPr marL="285750" indent="-285750">
              <a:buClr>
                <a:srgbClr val="FF330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/>
                <a:cs typeface="Arial"/>
              </a:rPr>
              <a:t>Weitere </a:t>
            </a:r>
            <a:r>
              <a:rPr lang="de-DE" dirty="0">
                <a:latin typeface="Arial"/>
                <a:cs typeface="Arial"/>
              </a:rPr>
              <a:t>rund </a:t>
            </a:r>
            <a:r>
              <a:rPr lang="de-DE" b="1" dirty="0" smtClean="0">
                <a:latin typeface="Arial"/>
                <a:cs typeface="Arial"/>
              </a:rPr>
              <a:t>300 </a:t>
            </a:r>
            <a:r>
              <a:rPr lang="de-DE" b="1" dirty="0">
                <a:latin typeface="Arial"/>
                <a:cs typeface="Arial"/>
              </a:rPr>
              <a:t>Pflegefachkräfte</a:t>
            </a:r>
            <a:r>
              <a:rPr lang="de-DE" dirty="0">
                <a:latin typeface="Arial"/>
                <a:cs typeface="Arial"/>
              </a:rPr>
              <a:t> </a:t>
            </a:r>
            <a:r>
              <a:rPr lang="de-DE" dirty="0" smtClean="0">
                <a:latin typeface="Arial"/>
                <a:cs typeface="Arial"/>
              </a:rPr>
              <a:t>befinden </a:t>
            </a:r>
            <a:r>
              <a:rPr lang="de-DE" dirty="0">
                <a:latin typeface="Arial"/>
                <a:cs typeface="Arial"/>
              </a:rPr>
              <a:t>sich in der Vorbereitung vor Ort oder werden diese in Kürze </a:t>
            </a:r>
            <a:r>
              <a:rPr lang="de-DE" dirty="0" smtClean="0">
                <a:latin typeface="Arial"/>
                <a:cs typeface="Arial"/>
              </a:rPr>
              <a:t>beginnen</a:t>
            </a:r>
            <a:endParaRPr lang="de-DE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6923"/>
            <a:ext cx="2124236" cy="141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260648"/>
            <a:ext cx="2682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5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67544" y="1556792"/>
            <a:ext cx="83529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latin typeface="Arial"/>
                <a:cs typeface="Arial"/>
              </a:rPr>
              <a:t>Kontakt</a:t>
            </a:r>
            <a:br>
              <a:rPr lang="de-DE" sz="3200" dirty="0" smtClean="0">
                <a:latin typeface="Arial"/>
                <a:cs typeface="Arial"/>
              </a:rPr>
            </a:br>
            <a:endParaRPr lang="de-DE" sz="1600" dirty="0" smtClean="0">
              <a:latin typeface="Arial"/>
              <a:cs typeface="Arial"/>
            </a:endParaRPr>
          </a:p>
          <a:p>
            <a:pPr algn="ctr"/>
            <a:r>
              <a:rPr lang="de-DE" sz="1600" dirty="0">
                <a:latin typeface="Arial"/>
                <a:cs typeface="Arial"/>
              </a:rPr>
              <a:t>Projekt TRIPLE WIN</a:t>
            </a:r>
          </a:p>
          <a:p>
            <a:pPr algn="ctr"/>
            <a:r>
              <a:rPr lang="de-DE" sz="1600" dirty="0" smtClean="0">
                <a:latin typeface="Arial"/>
                <a:cs typeface="Arial"/>
              </a:rPr>
              <a:t>Kooperation </a:t>
            </a:r>
            <a:r>
              <a:rPr lang="de-DE" sz="1600" dirty="0">
                <a:latin typeface="Arial"/>
                <a:cs typeface="Arial"/>
              </a:rPr>
              <a:t>der Bundesagentur für Arbeit (BA) mit der Deutschen Gesellschaft für</a:t>
            </a:r>
          </a:p>
          <a:p>
            <a:pPr algn="ctr"/>
            <a:r>
              <a:rPr lang="de-DE" sz="1600" dirty="0">
                <a:latin typeface="Arial"/>
                <a:cs typeface="Arial"/>
              </a:rPr>
              <a:t>Internationale Zusammenarbeit (GIZ) GmbH</a:t>
            </a:r>
          </a:p>
          <a:p>
            <a:pPr algn="ctr"/>
            <a:r>
              <a:rPr lang="de-DE" sz="1600" dirty="0">
                <a:latin typeface="Arial"/>
                <a:cs typeface="Arial"/>
              </a:rPr>
              <a:t>Dag-</a:t>
            </a:r>
            <a:r>
              <a:rPr lang="de-DE" sz="1600" dirty="0" err="1">
                <a:latin typeface="Arial"/>
                <a:cs typeface="Arial"/>
              </a:rPr>
              <a:t>Hammarskjöld</a:t>
            </a:r>
            <a:r>
              <a:rPr lang="de-DE" sz="1600" dirty="0">
                <a:latin typeface="Arial"/>
                <a:cs typeface="Arial"/>
              </a:rPr>
              <a:t>-Weg 1-5</a:t>
            </a:r>
          </a:p>
          <a:p>
            <a:pPr algn="ctr"/>
            <a:r>
              <a:rPr lang="de-DE" sz="1600" dirty="0">
                <a:latin typeface="Arial"/>
                <a:cs typeface="Arial"/>
              </a:rPr>
              <a:t>65760 </a:t>
            </a:r>
            <a:r>
              <a:rPr lang="de-DE" sz="1600" dirty="0" smtClean="0">
                <a:latin typeface="Arial"/>
                <a:cs typeface="Arial"/>
              </a:rPr>
              <a:t>Eschborn</a:t>
            </a:r>
          </a:p>
          <a:p>
            <a:pPr algn="ctr"/>
            <a:endParaRPr lang="de-DE" sz="1600" dirty="0">
              <a:latin typeface="Arial"/>
              <a:cs typeface="Arial"/>
            </a:endParaRPr>
          </a:p>
          <a:p>
            <a:pPr algn="ctr"/>
            <a:r>
              <a:rPr lang="de-DE" sz="1600" dirty="0">
                <a:latin typeface="Arial"/>
                <a:cs typeface="Arial"/>
              </a:rPr>
              <a:t>Centrum für internationale Migration und Entwicklung (CIM)</a:t>
            </a:r>
          </a:p>
          <a:p>
            <a:pPr algn="ctr"/>
            <a:r>
              <a:rPr lang="de-DE" sz="1600" dirty="0">
                <a:latin typeface="Arial"/>
                <a:cs typeface="Arial"/>
              </a:rPr>
              <a:t>Telefon: +49 6196 </a:t>
            </a:r>
            <a:r>
              <a:rPr lang="de-DE" sz="1600" dirty="0" smtClean="0">
                <a:latin typeface="Arial"/>
                <a:cs typeface="Arial"/>
              </a:rPr>
              <a:t>79-3588</a:t>
            </a:r>
          </a:p>
          <a:p>
            <a:pPr algn="ctr"/>
            <a:r>
              <a:rPr lang="de-DE" sz="1600" dirty="0" smtClean="0">
                <a:latin typeface="Arial"/>
                <a:cs typeface="Arial"/>
                <a:hlinkClick r:id="rId3"/>
              </a:rPr>
              <a:t>triplewin@cimonline.de</a:t>
            </a:r>
            <a:endParaRPr lang="de-DE" sz="1600" dirty="0">
              <a:latin typeface="Arial"/>
              <a:cs typeface="Arial"/>
            </a:endParaRPr>
          </a:p>
          <a:p>
            <a:pPr algn="ctr"/>
            <a:endParaRPr lang="de-DE" dirty="0">
              <a:latin typeface="Arial"/>
              <a:cs typeface="Arial"/>
            </a:endParaRPr>
          </a:p>
          <a:p>
            <a:pPr algn="ctr"/>
            <a:r>
              <a:rPr lang="de-DE" sz="1600" dirty="0" smtClean="0">
                <a:latin typeface="Arial"/>
                <a:cs typeface="Arial"/>
                <a:hlinkClick r:id="rId4"/>
              </a:rPr>
              <a:t>www.cimonline.de/triplewin</a:t>
            </a:r>
            <a:endParaRPr lang="de-DE" sz="1600" dirty="0">
              <a:latin typeface="Arial"/>
              <a:cs typeface="Arial"/>
            </a:endParaRPr>
          </a:p>
          <a:p>
            <a:pPr algn="ctr"/>
            <a:endParaRPr lang="de-DE" dirty="0"/>
          </a:p>
        </p:txBody>
      </p:sp>
      <p:pic>
        <p:nvPicPr>
          <p:cNvPr id="7" name="Grafik 3" descr="ZAV_LOGO_NEU_JPEG_3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79" y="167018"/>
            <a:ext cx="2682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0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ZAV_LOGO_NEU_JPEG_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224136" cy="34723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1368152" cy="5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064896" cy="504056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de-DE" sz="2800" b="1" dirty="0" smtClean="0">
                <a:solidFill>
                  <a:srgbClr val="000000"/>
                </a:solidFill>
              </a:rPr>
              <a:t/>
            </a:r>
            <a:br>
              <a:rPr lang="de-DE" sz="2800" b="1" dirty="0" smtClean="0">
                <a:solidFill>
                  <a:srgbClr val="000000"/>
                </a:solidFill>
              </a:rPr>
            </a:br>
            <a:r>
              <a:rPr lang="de-DE" sz="2000" b="1" dirty="0" smtClean="0">
                <a:solidFill>
                  <a:srgbClr val="000000"/>
                </a:solidFill>
                <a:latin typeface="Arial"/>
                <a:cs typeface="Arial"/>
              </a:rPr>
              <a:t>Die Grundlagen</a:t>
            </a:r>
            <a:r>
              <a:rPr lang="de-DE" sz="2000" b="1" dirty="0">
                <a:latin typeface="Arial"/>
                <a:cs typeface="Arial"/>
              </a:rPr>
              <a:t/>
            </a:r>
            <a:br>
              <a:rPr lang="de-DE" sz="2000" b="1" dirty="0">
                <a:latin typeface="Arial"/>
                <a:cs typeface="Arial"/>
              </a:rPr>
            </a:b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5993" y="2502182"/>
            <a:ext cx="82809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Triple </a:t>
            </a:r>
            <a:r>
              <a:rPr lang="de-DE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Win berücksichtigt die Situation </a:t>
            </a:r>
            <a:r>
              <a:rPr lang="de-DE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in den Herkunftsländern, die </a:t>
            </a:r>
            <a:r>
              <a:rPr lang="de-DE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Interessen der </a:t>
            </a:r>
            <a:r>
              <a:rPr lang="de-DE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Arbeitgeber und die persönliche </a:t>
            </a:r>
            <a:r>
              <a:rPr lang="de-DE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Situation der </a:t>
            </a:r>
            <a:r>
              <a:rPr lang="de-DE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Pflegekräfte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buClr>
                <a:srgbClr val="FF0000"/>
              </a:buClr>
              <a:buSzPct val="150000"/>
            </a:pPr>
            <a:endParaRPr lang="de-DE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Länder: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Serbien</a:t>
            </a: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Bosnien-Herzegowina</a:t>
            </a: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Philippinen und zukünftig    Tunesien</a:t>
            </a:r>
            <a:endParaRPr lang="de-DE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F0000"/>
              </a:buClr>
              <a:buSzPct val="150000"/>
              <a:buFont typeface="Wingdings" charset="2"/>
              <a:buChar char="§"/>
            </a:pPr>
            <a:endParaRPr lang="de-DE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Vermittlung </a:t>
            </a: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auf der Grundlage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von Vermittlungsabsprachen zwischen der </a:t>
            </a: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BA und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der Arbeitsverwaltung des </a:t>
            </a: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jeweiligen Landes </a:t>
            </a:r>
            <a:endParaRPr lang="de-DE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buSzPct val="150000"/>
            </a:pPr>
            <a:endParaRPr lang="de-DE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F0000"/>
              </a:buClr>
              <a:buSzPct val="150000"/>
              <a:buFont typeface="Wingdings" charset="2"/>
              <a:buChar char="§"/>
            </a:pP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Umlage </a:t>
            </a: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der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GIZ-Dienstleistungen auf </a:t>
            </a: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die Arbeitgeber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pro </a:t>
            </a: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vermittelte Fachkraft 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(Euro 3.700 </a:t>
            </a:r>
            <a:r>
              <a:rPr lang="de-DE" kern="0" dirty="0">
                <a:solidFill>
                  <a:srgbClr val="000000"/>
                </a:solidFill>
                <a:latin typeface="Arial"/>
                <a:cs typeface="Arial"/>
              </a:rPr>
              <a:t>incl. Umsatzsteuer</a:t>
            </a:r>
            <a:r>
              <a:rPr lang="de-DE" kern="0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endParaRPr lang="de-DE" kern="0" dirty="0" smtClean="0">
              <a:solidFill>
                <a:srgbClr val="000000"/>
              </a:solidFill>
            </a:endParaRP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endParaRPr lang="de-DE" sz="2000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2759"/>
            <a:ext cx="2687167" cy="44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9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521078" y="797858"/>
            <a:ext cx="7689309" cy="275977"/>
          </a:xfrm>
          <a:prstGeom prst="rect">
            <a:avLst/>
          </a:prstGeom>
        </p:spPr>
        <p:txBody>
          <a:bodyPr lIns="91083" tIns="45542" rIns="91083" bIns="45542"/>
          <a:lstStyle/>
          <a:p>
            <a:pPr marL="191338" defTabSz="913996">
              <a:buSzPct val="80000"/>
              <a:defRPr/>
            </a:pPr>
            <a:endParaRPr lang="de-DE" b="1" kern="0" dirty="0">
              <a:solidFill>
                <a:srgbClr val="000000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11560" y="2276872"/>
            <a:ext cx="7783290" cy="1563868"/>
          </a:xfrm>
          <a:prstGeom prst="rect">
            <a:avLst/>
          </a:prstGeom>
        </p:spPr>
        <p:txBody>
          <a:bodyPr lIns="91083" tIns="45542" rIns="91083" bIns="45542"/>
          <a:lstStyle>
            <a:lvl1pPr marL="344488" indent="-344488" algn="l" defTabSz="917575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152400" algn="l" defTabSz="917575" rtl="0" fontAlgn="base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990600" indent="-152400" algn="l" defTabSz="917575" rtl="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6550" indent="-230188" algn="l" defTabSz="917575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653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225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97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369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94138" indent="-234950" algn="l" defTabSz="91757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de-DE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Ausbildung</a:t>
            </a:r>
          </a:p>
          <a:p>
            <a:pPr marL="331787" lvl="1" indent="0">
              <a:buClr>
                <a:srgbClr val="FF3300"/>
              </a:buClr>
              <a:buSzPct val="150000"/>
              <a:buNone/>
            </a:pPr>
            <a:r>
              <a:rPr lang="de-DE" sz="1800" dirty="0" smtClean="0">
                <a:latin typeface="Arial"/>
                <a:cs typeface="Arial"/>
              </a:rPr>
              <a:t>Alle </a:t>
            </a:r>
            <a:r>
              <a:rPr lang="de-DE" sz="1800" dirty="0">
                <a:latin typeface="Arial"/>
                <a:cs typeface="Arial"/>
              </a:rPr>
              <a:t>Bewerberinnen und Bewerber haben in ihrem Heimatland eine mindestens dreijährige Ausbildung zur Krankenpflegekraft abgeschlossen und i.d.R. Berufserfahrung gesammelt</a:t>
            </a: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de-DE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Sprachkompetenz</a:t>
            </a:r>
          </a:p>
          <a:p>
            <a:pPr marL="331787" lvl="1" indent="0">
              <a:buClr>
                <a:srgbClr val="FF3300"/>
              </a:buClr>
              <a:buSzPct val="150000"/>
              <a:buNone/>
            </a:pPr>
            <a:r>
              <a:rPr lang="de-DE" sz="1800" dirty="0" smtClean="0">
                <a:latin typeface="Arial"/>
                <a:cs typeface="Arial"/>
              </a:rPr>
              <a:t>Alle </a:t>
            </a:r>
            <a:r>
              <a:rPr lang="de-DE" sz="1800" dirty="0">
                <a:latin typeface="Arial"/>
                <a:cs typeface="Arial"/>
              </a:rPr>
              <a:t>Bewerberinnen und Bewerber verfügen bei Tätigkeitsaufnahme in Deutschland über das Sprachlevel B1 nach dem Europäischen Referenzrahmen für Sprachen</a:t>
            </a: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</a:pPr>
            <a:r>
              <a:rPr lang="de-DE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Anerkennung des Berufsabschlusses in </a:t>
            </a:r>
            <a:r>
              <a:rPr lang="de-DE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Deutschland</a:t>
            </a:r>
            <a:endParaRPr lang="de-DE" sz="1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31787" lvl="1" indent="0">
              <a:buClr>
                <a:srgbClr val="FF3300"/>
              </a:buClr>
              <a:buSzPct val="150000"/>
              <a:buNone/>
            </a:pPr>
            <a:r>
              <a:rPr lang="de-DE" sz="1800" dirty="0" smtClean="0">
                <a:latin typeface="Arial"/>
                <a:cs typeface="Arial"/>
              </a:rPr>
              <a:t>Prüfung </a:t>
            </a:r>
            <a:r>
              <a:rPr lang="de-DE" sz="1800" dirty="0">
                <a:latin typeface="Arial"/>
                <a:cs typeface="Arial"/>
              </a:rPr>
              <a:t>der Gleichwertigkeit der </a:t>
            </a:r>
            <a:r>
              <a:rPr lang="de-DE" sz="1800" dirty="0" smtClean="0">
                <a:latin typeface="Arial"/>
                <a:cs typeface="Arial"/>
              </a:rPr>
              <a:t>ausländischen Qualifikation </a:t>
            </a:r>
            <a:r>
              <a:rPr lang="de-DE" sz="1800" dirty="0">
                <a:latin typeface="Arial"/>
                <a:cs typeface="Arial"/>
              </a:rPr>
              <a:t>sowie Ausgleichsmaßnahmen </a:t>
            </a:r>
            <a:r>
              <a:rPr lang="de-DE" sz="1800" dirty="0" smtClean="0">
                <a:latin typeface="Arial"/>
                <a:cs typeface="Arial"/>
              </a:rPr>
              <a:t>und </a:t>
            </a:r>
            <a:r>
              <a:rPr lang="de-DE" sz="1800" dirty="0">
                <a:latin typeface="Arial"/>
                <a:cs typeface="Arial"/>
              </a:rPr>
              <a:t>i.d.R. Erwerb B2 in Deutschland sind </a:t>
            </a:r>
            <a:r>
              <a:rPr lang="de-DE" sz="1800" dirty="0" smtClean="0">
                <a:latin typeface="Arial"/>
                <a:cs typeface="Arial"/>
              </a:rPr>
              <a:t>erforderlich</a:t>
            </a:r>
            <a:endParaRPr lang="de-DE" sz="1800" dirty="0">
              <a:latin typeface="Arial"/>
              <a:cs typeface="Arial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95536" y="1340768"/>
            <a:ext cx="7689309" cy="275977"/>
          </a:xfrm>
          <a:prstGeom prst="rect">
            <a:avLst/>
          </a:prstGeom>
        </p:spPr>
        <p:txBody>
          <a:bodyPr lIns="91083" tIns="45542" rIns="91083" bIns="45542"/>
          <a:lstStyle/>
          <a:p>
            <a:pPr marL="191338" defTabSz="913996">
              <a:buSzPct val="80000"/>
              <a:defRPr/>
            </a:pPr>
            <a:r>
              <a:rPr lang="de-DE" sz="2000" b="1" dirty="0" smtClean="0">
                <a:solidFill>
                  <a:srgbClr val="000000"/>
                </a:solidFill>
                <a:latin typeface="Arial"/>
                <a:cs typeface="Arial"/>
              </a:rPr>
              <a:t>Die Qualifikation der Bewerber</a:t>
            </a:r>
            <a:endParaRPr lang="de-DE" sz="2000" b="1" kern="0" dirty="0">
              <a:latin typeface="Arial"/>
              <a:cs typeface="Arial"/>
            </a:endParaRPr>
          </a:p>
        </p:txBody>
      </p:sp>
      <p:pic>
        <p:nvPicPr>
          <p:cNvPr id="6" name="Grafik 3" descr="ZAV_LOGO_NEU_JPEG_3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4637"/>
            <a:ext cx="26892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11560" y="1916832"/>
            <a:ext cx="7992888" cy="266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Deutschland</a:t>
            </a:r>
          </a:p>
        </p:txBody>
      </p:sp>
      <p:sp>
        <p:nvSpPr>
          <p:cNvPr id="7" name="Rechteck 6"/>
          <p:cNvSpPr/>
          <p:nvPr/>
        </p:nvSpPr>
        <p:spPr>
          <a:xfrm>
            <a:off x="4644008" y="2204864"/>
            <a:ext cx="3960440" cy="10081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Projektleitung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Bewerberauswahl, Arbeitgeberberatung Vermittlung,  Fachkräfte-/Arbeitgeberhotline,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Arbeitsmarktzulassung </a:t>
            </a:r>
          </a:p>
        </p:txBody>
      </p:sp>
      <p:sp>
        <p:nvSpPr>
          <p:cNvPr id="8" name="Rechteck 7"/>
          <p:cNvSpPr/>
          <p:nvPr/>
        </p:nvSpPr>
        <p:spPr>
          <a:xfrm>
            <a:off x="611560" y="2204864"/>
            <a:ext cx="4032448" cy="100811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Projektleitung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Koordination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Integrationsbegleitung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Anerkennungsberatung/-</a:t>
            </a:r>
            <a:r>
              <a:rPr lang="de-DE" sz="1400" dirty="0" err="1" smtClean="0">
                <a:solidFill>
                  <a:schemeClr val="tx1"/>
                </a:solidFill>
              </a:rPr>
              <a:t>maßnahmen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55576" y="220486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GIZ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956376" y="220486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7F7F7F"/>
                </a:solidFill>
              </a:rPr>
              <a:t>ZAV</a:t>
            </a:r>
            <a:endParaRPr lang="de-DE" b="1" dirty="0">
              <a:solidFill>
                <a:srgbClr val="7F7F7F"/>
              </a:solidFill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4644008" y="3284984"/>
            <a:ext cx="2736304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H="1">
            <a:off x="3635896" y="3356992"/>
            <a:ext cx="936104" cy="1754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1835696" y="3284984"/>
            <a:ext cx="2736304" cy="2880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4644008" y="3356992"/>
            <a:ext cx="936104" cy="2160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6660232" y="3645024"/>
            <a:ext cx="1944216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  <a:p>
            <a:pPr algn="ctr"/>
            <a:r>
              <a:rPr lang="de-DE" sz="1600" dirty="0" smtClean="0"/>
              <a:t>Tunesien (zuk.)  </a:t>
            </a:r>
            <a:br>
              <a:rPr lang="de-DE" sz="1600" dirty="0" smtClean="0"/>
            </a:br>
            <a:endParaRPr lang="de-DE" sz="1600" dirty="0" smtClean="0">
              <a:solidFill>
                <a:schemeClr val="bg1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644008" y="3645024"/>
            <a:ext cx="1872208" cy="408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Philippinen</a:t>
            </a:r>
          </a:p>
        </p:txBody>
      </p:sp>
      <p:sp>
        <p:nvSpPr>
          <p:cNvPr id="55" name="Rechteck 54"/>
          <p:cNvSpPr/>
          <p:nvPr/>
        </p:nvSpPr>
        <p:spPr>
          <a:xfrm>
            <a:off x="2699792" y="3645024"/>
            <a:ext cx="1866012" cy="408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Serbien</a:t>
            </a:r>
          </a:p>
        </p:txBody>
      </p:sp>
      <p:sp>
        <p:nvSpPr>
          <p:cNvPr id="56" name="Rechteck 55"/>
          <p:cNvSpPr/>
          <p:nvPr/>
        </p:nvSpPr>
        <p:spPr>
          <a:xfrm>
            <a:off x="611560" y="3645024"/>
            <a:ext cx="2016224" cy="4086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Bosnien-Herzegowina </a:t>
            </a:r>
          </a:p>
        </p:txBody>
      </p:sp>
      <p:sp>
        <p:nvSpPr>
          <p:cNvPr id="57" name="Rechteck 56"/>
          <p:cNvSpPr/>
          <p:nvPr/>
        </p:nvSpPr>
        <p:spPr>
          <a:xfrm>
            <a:off x="611560" y="4149080"/>
            <a:ext cx="1998541" cy="43030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1475656" y="4221088"/>
            <a:ext cx="535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2">
                    <a:lumMod val="50000"/>
                  </a:schemeClr>
                </a:solidFill>
              </a:rPr>
              <a:t>ARZ</a:t>
            </a:r>
            <a:endParaRPr lang="de-DE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275856" y="4221088"/>
            <a:ext cx="561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smtClean="0">
                <a:solidFill>
                  <a:srgbClr val="948A54"/>
                </a:solidFill>
              </a:rPr>
              <a:t>NSZ</a:t>
            </a:r>
            <a:endParaRPr lang="de-DE" sz="1600" b="1" dirty="0">
              <a:solidFill>
                <a:srgbClr val="948A54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5148064" y="42210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smtClean="0">
                <a:solidFill>
                  <a:srgbClr val="948A54"/>
                </a:solidFill>
              </a:rPr>
              <a:t>POEA</a:t>
            </a:r>
            <a:endParaRPr lang="de-DE" sz="1600" b="1" dirty="0">
              <a:solidFill>
                <a:srgbClr val="948A54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7164288" y="4221088"/>
            <a:ext cx="713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948A54"/>
                </a:solidFill>
              </a:rPr>
              <a:t>ANETI</a:t>
            </a:r>
            <a:endParaRPr lang="de-DE" sz="1600" b="1" dirty="0">
              <a:solidFill>
                <a:srgbClr val="948A54"/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2681368" y="4154222"/>
            <a:ext cx="1866691" cy="4217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4644008" y="4149080"/>
            <a:ext cx="1872208" cy="43204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6660232" y="4149080"/>
            <a:ext cx="1944216" cy="4320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1475656" y="5373216"/>
            <a:ext cx="468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solidFill>
                  <a:srgbClr val="948A54"/>
                </a:solidFill>
              </a:rPr>
              <a:t>GIZ</a:t>
            </a:r>
            <a:endParaRPr lang="de-DE" sz="1600" dirty="0">
              <a:solidFill>
                <a:srgbClr val="948A54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11560" y="5373217"/>
            <a:ext cx="2016225" cy="3600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38" name="Rechteck 37"/>
          <p:cNvSpPr/>
          <p:nvPr/>
        </p:nvSpPr>
        <p:spPr>
          <a:xfrm>
            <a:off x="5364088" y="5373216"/>
            <a:ext cx="468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948A54"/>
                </a:solidFill>
              </a:rPr>
              <a:t>GIZ</a:t>
            </a:r>
            <a:endParaRPr lang="de-DE" sz="1600" dirty="0"/>
          </a:p>
        </p:txBody>
      </p:sp>
      <p:sp>
        <p:nvSpPr>
          <p:cNvPr id="39" name="Rechteck 38"/>
          <p:cNvSpPr/>
          <p:nvPr/>
        </p:nvSpPr>
        <p:spPr>
          <a:xfrm>
            <a:off x="3347864" y="5373216"/>
            <a:ext cx="468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solidFill>
                  <a:srgbClr val="948A54"/>
                </a:solidFill>
              </a:rPr>
              <a:t>GIZ</a:t>
            </a:r>
            <a:endParaRPr lang="de-DE" sz="1600" dirty="0">
              <a:solidFill>
                <a:srgbClr val="948A54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21085" y="4609703"/>
            <a:ext cx="7983363" cy="738664"/>
          </a:xfrm>
          <a:prstGeom prst="rect">
            <a:avLst/>
          </a:prstGeom>
          <a:ln w="38100" cmpd="sng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2" algn="ctr"/>
            <a:r>
              <a:rPr lang="de-DE" sz="1400" dirty="0"/>
              <a:t>Absprachen zur Bewerbergewinnung und Zulassungsfragen</a:t>
            </a:r>
          </a:p>
          <a:p>
            <a:pPr lvl="2" algn="ctr"/>
            <a:r>
              <a:rPr lang="de-DE" sz="1400" dirty="0"/>
              <a:t>Organisation des </a:t>
            </a:r>
            <a:r>
              <a:rPr lang="de-DE" sz="1400" dirty="0" smtClean="0"/>
              <a:t>Bewerbungsverfahrens und Vorauswahl</a:t>
            </a:r>
          </a:p>
          <a:p>
            <a:pPr lvl="2" algn="ctr"/>
            <a:r>
              <a:rPr lang="de-DE" sz="1400" dirty="0" smtClean="0"/>
              <a:t>Durchführung Zulassungsprozess </a:t>
            </a:r>
            <a:r>
              <a:rPr lang="de-DE" sz="1400" dirty="0"/>
              <a:t>mit ZAV</a:t>
            </a:r>
          </a:p>
        </p:txBody>
      </p:sp>
      <p:sp>
        <p:nvSpPr>
          <p:cNvPr id="71" name="Rechteck 70"/>
          <p:cNvSpPr/>
          <p:nvPr/>
        </p:nvSpPr>
        <p:spPr>
          <a:xfrm>
            <a:off x="7308304" y="5373216"/>
            <a:ext cx="468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smtClean="0">
                <a:solidFill>
                  <a:srgbClr val="948A54"/>
                </a:solidFill>
              </a:rPr>
              <a:t>GIZ</a:t>
            </a:r>
            <a:endParaRPr lang="de-DE" sz="1600" dirty="0">
              <a:solidFill>
                <a:srgbClr val="948A54"/>
              </a:solidFill>
            </a:endParaRPr>
          </a:p>
        </p:txBody>
      </p:sp>
      <p:sp>
        <p:nvSpPr>
          <p:cNvPr id="73" name="Rechteck 72"/>
          <p:cNvSpPr/>
          <p:nvPr/>
        </p:nvSpPr>
        <p:spPr>
          <a:xfrm>
            <a:off x="611560" y="5733256"/>
            <a:ext cx="7992888" cy="523220"/>
          </a:xfrm>
          <a:prstGeom prst="rect">
            <a:avLst/>
          </a:prstGeom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Beratung und Vorbereitung der </a:t>
            </a:r>
            <a:r>
              <a:rPr lang="de-DE" sz="1400" dirty="0" smtClean="0"/>
              <a:t>Fachkräfte</a:t>
            </a:r>
            <a:endParaRPr lang="de-DE" sz="1400" dirty="0"/>
          </a:p>
          <a:p>
            <a:pPr algn="ctr"/>
            <a:r>
              <a:rPr lang="de-DE" sz="1400" dirty="0"/>
              <a:t>Ausreisebegleitung</a:t>
            </a:r>
          </a:p>
        </p:txBody>
      </p:sp>
      <p:sp>
        <p:nvSpPr>
          <p:cNvPr id="74" name="Rechteck 73"/>
          <p:cNvSpPr/>
          <p:nvPr/>
        </p:nvSpPr>
        <p:spPr>
          <a:xfrm>
            <a:off x="2699792" y="5373216"/>
            <a:ext cx="1872208" cy="3600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75" name="Rechteck 74"/>
          <p:cNvSpPr/>
          <p:nvPr/>
        </p:nvSpPr>
        <p:spPr>
          <a:xfrm>
            <a:off x="4644008" y="5373216"/>
            <a:ext cx="1872208" cy="3600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76" name="Rechteck 75"/>
          <p:cNvSpPr/>
          <p:nvPr/>
        </p:nvSpPr>
        <p:spPr>
          <a:xfrm>
            <a:off x="6660232" y="5373216"/>
            <a:ext cx="1944216" cy="3600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pic>
        <p:nvPicPr>
          <p:cNvPr id="37" name="Grafik 3" descr="ZAV_LOGO_NEU_JPEG_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el 4"/>
          <p:cNvSpPr txBox="1">
            <a:spLocks/>
          </p:cNvSpPr>
          <p:nvPr/>
        </p:nvSpPr>
        <p:spPr>
          <a:xfrm>
            <a:off x="539552" y="1196752"/>
            <a:ext cx="8064896" cy="50405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 smtClean="0">
                <a:solidFill>
                  <a:srgbClr val="000000"/>
                </a:solidFill>
                <a:latin typeface="Arial"/>
                <a:cs typeface="Arial"/>
              </a:rPr>
              <a:t>Die Projektstruktur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81" y="214133"/>
            <a:ext cx="2687167" cy="44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ZAV_LOGO_NEU_JPEG_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8064896" cy="504056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de-DE" sz="2000" b="1" dirty="0" smtClean="0">
                <a:solidFill>
                  <a:srgbClr val="000000"/>
                </a:solidFill>
                <a:latin typeface="Arial"/>
                <a:cs typeface="Arial"/>
              </a:rPr>
              <a:t>Die Leistungsbausteine - Prozessablauf</a:t>
            </a:r>
            <a:endParaRPr lang="de-DE" sz="2000" b="1" dirty="0">
              <a:latin typeface="Arial"/>
              <a:cs typeface="Arial"/>
            </a:endParaRP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3047860772"/>
              </p:ext>
            </p:extLst>
          </p:nvPr>
        </p:nvGraphicFramePr>
        <p:xfrm>
          <a:off x="649660" y="2213248"/>
          <a:ext cx="792088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872880269"/>
              </p:ext>
            </p:extLst>
          </p:nvPr>
        </p:nvGraphicFramePr>
        <p:xfrm>
          <a:off x="670868" y="4221088"/>
          <a:ext cx="7920880" cy="142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60648"/>
            <a:ext cx="2687167" cy="44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8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83568" y="1779687"/>
            <a:ext cx="77762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Bewerbergewinnung</a:t>
            </a: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de-DE" dirty="0" smtClean="0"/>
              <a:t>Zusammenarbeit mit der Partnerarbeitsverwaltung im Herkunftsland auf Grundlage des bilateralen Abkommens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§"/>
            </a:pPr>
            <a:r>
              <a:rPr lang="de-DE" dirty="0" smtClean="0"/>
              <a:t>Ausschreibung vor Ort: ausgebildete Krankenpflegekräfte, die in Deutschland arbeiten wollen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§"/>
            </a:pPr>
            <a:r>
              <a:rPr lang="de-DE" dirty="0" smtClean="0"/>
              <a:t>Sichtung und Vorauswahl</a:t>
            </a:r>
          </a:p>
          <a:p>
            <a:pPr lvl="1"/>
            <a:endParaRPr lang="de-D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Bewerberauswahl</a:t>
            </a: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de-DE" dirty="0" smtClean="0"/>
              <a:t>ZAV führt im Heimatland Auswahlinterviews durch, um Projektteilnehmer zu identifizieren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§"/>
            </a:pPr>
            <a:r>
              <a:rPr lang="de-DE" dirty="0" smtClean="0"/>
              <a:t>Halbstandardisierte Interviews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§"/>
            </a:pPr>
            <a:r>
              <a:rPr lang="de-DE" dirty="0" smtClean="0"/>
              <a:t>Fachlichkeit, persönliche Eignung und sprachliche Qualifikation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§"/>
            </a:pPr>
            <a:r>
              <a:rPr lang="de-DE" dirty="0" smtClean="0"/>
              <a:t>Motivation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§"/>
            </a:pPr>
            <a:r>
              <a:rPr lang="de-DE" dirty="0" smtClean="0"/>
              <a:t>Sprachtests</a:t>
            </a:r>
          </a:p>
          <a:p>
            <a:endParaRPr lang="de-DE" dirty="0" smtClean="0"/>
          </a:p>
          <a:p>
            <a:endParaRPr lang="de-DE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fik 3" descr="ZAV_LOGO_NEU_JPEG_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611560" y="1196752"/>
            <a:ext cx="8064896" cy="50405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 smtClean="0">
                <a:cs typeface="Arial" pitchFamily="34" charset="0"/>
              </a:rPr>
              <a:t>Transparente Bewerbergewinnung und -auswahl</a:t>
            </a:r>
            <a:endParaRPr lang="de-DE" sz="2000" b="1" dirty="0">
              <a:cs typeface="Arial" pitchFamily="34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88" y="192333"/>
            <a:ext cx="2687167" cy="44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9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3491880" y="1844824"/>
            <a:ext cx="5040560" cy="41247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b="1" dirty="0" smtClean="0">
                <a:latin typeface="Arial"/>
                <a:cs typeface="Arial"/>
              </a:rPr>
              <a:t>Sprachlich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sz="1800" b="1" dirty="0" smtClean="0">
              <a:latin typeface="Arial"/>
              <a:cs typeface="Arial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/>
                <a:cs typeface="Arial"/>
              </a:rPr>
              <a:t>Ziel: Deutschkenntnisse (mindestens B1 nach dem europäischen Referenzrahmen für Sprachen)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de-DE" sz="1800" dirty="0" smtClean="0">
                <a:latin typeface="Arial"/>
                <a:cs typeface="Arial"/>
              </a:rPr>
              <a:t>Deutschsprachkurs inklusive praxisorientierte fachsprachliche Elemente für Pflege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/>
                <a:cs typeface="Arial"/>
              </a:rPr>
              <a:t>Dauer: abhängig von den Vorkenntnissen</a:t>
            </a:r>
            <a:endParaRPr lang="de-DE" sz="18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9" y="2204864"/>
            <a:ext cx="2092576" cy="313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3" descr="ZAV_LOGO_NEU_JPEG_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el 4"/>
          <p:cNvSpPr txBox="1">
            <a:spLocks/>
          </p:cNvSpPr>
          <p:nvPr/>
        </p:nvSpPr>
        <p:spPr>
          <a:xfrm>
            <a:off x="611560" y="1196752"/>
            <a:ext cx="8064896" cy="50405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 smtClean="0">
                <a:latin typeface="Arial"/>
                <a:cs typeface="Arial"/>
              </a:rPr>
              <a:t>Die Vorbereitung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60648"/>
            <a:ext cx="2682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3347864" y="2204864"/>
            <a:ext cx="4752528" cy="2736304"/>
          </a:xfr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de-DE" sz="1800" b="1" dirty="0" smtClean="0">
                <a:latin typeface="Arial"/>
                <a:cs typeface="Arial"/>
              </a:rPr>
              <a:t>Fachlich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/>
                <a:cs typeface="Arial"/>
              </a:rPr>
              <a:t>Ziel: Erleichterung der </a:t>
            </a:r>
            <a:r>
              <a:rPr lang="de-DE" sz="1800" dirty="0" smtClean="0">
                <a:latin typeface="Arial"/>
                <a:cs typeface="Arial"/>
              </a:rPr>
              <a:t>Einarbeitung </a:t>
            </a:r>
            <a:endParaRPr lang="de-DE" sz="1800" dirty="0">
              <a:latin typeface="Arial"/>
              <a:cs typeface="Arial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/>
                <a:cs typeface="Arial"/>
              </a:rPr>
              <a:t>Inhalt des Pflegefachkurses u.a.: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/>
                <a:cs typeface="Arial"/>
              </a:rPr>
              <a:t>Pflegeplanung </a:t>
            </a:r>
            <a:r>
              <a:rPr lang="de-DE" sz="1400" dirty="0">
                <a:latin typeface="Arial"/>
                <a:cs typeface="Arial"/>
              </a:rPr>
              <a:t>(Begriff, Ablauf, Konstruktion, Dokumentation), Methodik (Zielorientierung</a:t>
            </a:r>
            <a:r>
              <a:rPr lang="de-DE" sz="1400" dirty="0" smtClean="0">
                <a:latin typeface="Arial"/>
                <a:cs typeface="Arial"/>
              </a:rPr>
              <a:t>)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"/>
                <a:cs typeface="Arial"/>
              </a:rPr>
              <a:t>Systemunterschiede der Ausbildung </a:t>
            </a:r>
            <a:endParaRPr lang="de-DE" sz="1400" dirty="0" smtClean="0">
              <a:latin typeface="Arial"/>
              <a:cs typeface="Arial"/>
            </a:endParaRP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/>
                <a:cs typeface="Arial"/>
              </a:rPr>
              <a:t>Dauer</a:t>
            </a:r>
            <a:r>
              <a:rPr lang="de-DE" sz="1800" dirty="0">
                <a:latin typeface="Arial"/>
                <a:cs typeface="Arial"/>
              </a:rPr>
              <a:t>: Vier Tage Vollzeitunterricht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/>
                <a:cs typeface="Arial"/>
              </a:rPr>
              <a:t>Abschluss: Teilnahmezertifikat</a:t>
            </a:r>
          </a:p>
          <a:p>
            <a:pPr marL="0" indent="0">
              <a:buNone/>
            </a:pPr>
            <a:endParaRPr lang="de-DE" sz="1800" b="1" dirty="0"/>
          </a:p>
        </p:txBody>
      </p:sp>
      <p:pic>
        <p:nvPicPr>
          <p:cNvPr id="8" name="Grafik 3" descr="ZAV_LOGO_NEU_JPEG_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2204864"/>
            <a:ext cx="2092563" cy="313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el 4"/>
          <p:cNvSpPr txBox="1">
            <a:spLocks/>
          </p:cNvSpPr>
          <p:nvPr/>
        </p:nvSpPr>
        <p:spPr>
          <a:xfrm>
            <a:off x="611560" y="1196752"/>
            <a:ext cx="8064896" cy="50405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 smtClean="0">
                <a:latin typeface="Arial"/>
                <a:cs typeface="Arial"/>
              </a:rPr>
              <a:t>Die Vorbereitung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69" y="222755"/>
            <a:ext cx="26828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0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347864" y="2420888"/>
            <a:ext cx="5400601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dirty="0">
                <a:latin typeface="Arial"/>
                <a:cs typeface="Arial"/>
              </a:rPr>
              <a:t>Orientierungstraining </a:t>
            </a:r>
            <a:endParaRPr lang="de-DE" sz="1800" b="1" dirty="0" smtClean="0">
              <a:latin typeface="Arial"/>
              <a:cs typeface="Arial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/>
                <a:cs typeface="Arial"/>
              </a:rPr>
              <a:t>Ziel</a:t>
            </a:r>
            <a:r>
              <a:rPr lang="de-DE" sz="1800" dirty="0">
                <a:latin typeface="Arial"/>
                <a:cs typeface="Arial"/>
              </a:rPr>
              <a:t>: </a:t>
            </a:r>
            <a:r>
              <a:rPr lang="de-DE" sz="1800" dirty="0" smtClean="0">
                <a:latin typeface="Arial"/>
                <a:cs typeface="Arial"/>
              </a:rPr>
              <a:t>notwendige Ansatzpunkte </a:t>
            </a:r>
            <a:r>
              <a:rPr lang="de-DE" sz="1800" dirty="0">
                <a:latin typeface="Arial"/>
                <a:cs typeface="Arial"/>
              </a:rPr>
              <a:t>und Kenntnisse </a:t>
            </a:r>
            <a:r>
              <a:rPr lang="de-DE" sz="1800" dirty="0" smtClean="0">
                <a:latin typeface="Arial"/>
                <a:cs typeface="Arial"/>
              </a:rPr>
              <a:t>für </a:t>
            </a:r>
            <a:r>
              <a:rPr lang="de-DE" sz="1800" dirty="0">
                <a:latin typeface="Arial"/>
                <a:cs typeface="Arial"/>
              </a:rPr>
              <a:t>eine eigenständige Orientierung in Deutschland vermitteln </a:t>
            </a:r>
            <a:endParaRPr lang="de-DE" sz="1800" dirty="0" smtClean="0">
              <a:latin typeface="Arial"/>
              <a:cs typeface="Arial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/>
                <a:cs typeface="Arial"/>
              </a:rPr>
              <a:t>Inhalt u.a.: Hintergrundinformationen </a:t>
            </a:r>
            <a:r>
              <a:rPr lang="de-DE" sz="1800" dirty="0">
                <a:latin typeface="Arial"/>
                <a:cs typeface="Arial"/>
              </a:rPr>
              <a:t>zu </a:t>
            </a:r>
            <a:r>
              <a:rPr lang="de-DE" sz="1800" dirty="0" smtClean="0">
                <a:latin typeface="Arial"/>
                <a:cs typeface="Arial"/>
              </a:rPr>
              <a:t>Deutschland; Überblick </a:t>
            </a:r>
            <a:r>
              <a:rPr lang="de-DE" sz="1800" dirty="0">
                <a:latin typeface="Arial"/>
                <a:cs typeface="Arial"/>
              </a:rPr>
              <a:t>über </a:t>
            </a:r>
            <a:r>
              <a:rPr lang="de-DE" sz="1800" dirty="0" smtClean="0">
                <a:latin typeface="Arial"/>
                <a:cs typeface="Arial"/>
              </a:rPr>
              <a:t>Ausreiseprozess, „Fahrplan</a:t>
            </a:r>
            <a:r>
              <a:rPr lang="de-DE" sz="1800" dirty="0">
                <a:latin typeface="Arial"/>
                <a:cs typeface="Arial"/>
              </a:rPr>
              <a:t>“ zu ersten Schritten in </a:t>
            </a:r>
            <a:r>
              <a:rPr lang="de-DE" sz="1800" dirty="0" smtClean="0">
                <a:latin typeface="Arial"/>
                <a:cs typeface="Arial"/>
              </a:rPr>
              <a:t>Deutschland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/>
                <a:cs typeface="Arial"/>
              </a:rPr>
              <a:t>Dauer</a:t>
            </a:r>
            <a:r>
              <a:rPr lang="de-DE" sz="1800" dirty="0">
                <a:latin typeface="Arial"/>
                <a:cs typeface="Arial"/>
              </a:rPr>
              <a:t>: </a:t>
            </a:r>
            <a:r>
              <a:rPr lang="de-DE" sz="1800" dirty="0" smtClean="0">
                <a:latin typeface="Arial"/>
                <a:cs typeface="Arial"/>
              </a:rPr>
              <a:t>1 </a:t>
            </a:r>
            <a:r>
              <a:rPr lang="de-DE" sz="1800" dirty="0">
                <a:latin typeface="Arial"/>
                <a:cs typeface="Arial"/>
              </a:rPr>
              <a:t>Tag </a:t>
            </a:r>
            <a:r>
              <a:rPr lang="de-DE" sz="1800" dirty="0" smtClean="0">
                <a:latin typeface="Arial"/>
                <a:cs typeface="Arial"/>
              </a:rPr>
              <a:t>Vollzeit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/>
                <a:cs typeface="Arial"/>
              </a:rPr>
              <a:t>Abschluss</a:t>
            </a:r>
            <a:r>
              <a:rPr lang="de-DE" sz="1800" dirty="0">
                <a:latin typeface="Arial"/>
                <a:cs typeface="Arial"/>
              </a:rPr>
              <a:t>: Teilnahmebestätigung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t="13274" r="32643" b="6250"/>
          <a:stretch/>
        </p:blipFill>
        <p:spPr bwMode="auto">
          <a:xfrm>
            <a:off x="827584" y="2348880"/>
            <a:ext cx="2164571" cy="29724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8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" descr="ZAV_LOGO_NEU_JPEG_3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1080120" cy="30638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1300475" cy="5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el 4"/>
          <p:cNvSpPr txBox="1">
            <a:spLocks/>
          </p:cNvSpPr>
          <p:nvPr/>
        </p:nvSpPr>
        <p:spPr>
          <a:xfrm>
            <a:off x="611560" y="1196752"/>
            <a:ext cx="8064896" cy="50405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b="1" dirty="0" smtClean="0">
                <a:latin typeface="Arial"/>
                <a:cs typeface="Arial"/>
              </a:rPr>
              <a:t>Die Vorbereitung</a:t>
            </a:r>
            <a:endParaRPr lang="de-DE" sz="2000" b="1" dirty="0">
              <a:latin typeface="Arial"/>
              <a:cs typeface="Ari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24.04.2015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89" y="262430"/>
            <a:ext cx="2687167" cy="44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6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Bildschirmpräsentation (4:3)</PresentationFormat>
  <Paragraphs>193</Paragraphs>
  <Slides>15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Qualifizierte Pflegekräfte aus dem Ausland   Projekt Triple Win Eine Kooperation der Bundesagentur für Arbeit (BA) und der  Deutschen Gesellschaft für Internationale Zusammenarbeit (GIZ)  </vt:lpstr>
      <vt:lpstr> Die Grundlagen </vt:lpstr>
      <vt:lpstr>PowerPoint-Präsentation</vt:lpstr>
      <vt:lpstr>PowerPoint-Präsentation</vt:lpstr>
      <vt:lpstr>Die Leistungsbausteine - Prozessablauf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Triple Win Gewinnung von Krankenpflegekräften aus Bosnien und Serbien</dc:title>
  <dc:creator>Haase, Marianne GIZ</dc:creator>
  <cp:lastModifiedBy>Christina Buchwald</cp:lastModifiedBy>
  <cp:revision>330</cp:revision>
  <cp:lastPrinted>2015-01-14T16:30:48Z</cp:lastPrinted>
  <dcterms:created xsi:type="dcterms:W3CDTF">2013-01-10T20:21:31Z</dcterms:created>
  <dcterms:modified xsi:type="dcterms:W3CDTF">2015-05-29T11:34:51Z</dcterms:modified>
</cp:coreProperties>
</file>