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0.png" ContentType="image/png"/>
  <Override PartName="/ppt/media/image39.png" ContentType="image/png"/>
  <Override PartName="/ppt/media/image37.png" ContentType="image/png"/>
  <Override PartName="/ppt/media/image34.jpeg" ContentType="image/jpe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17.jpeg" ContentType="image/jpeg"/>
  <Override PartName="/ppt/media/image28.jpeg" ContentType="image/jpeg"/>
  <Override PartName="/ppt/media/image38.jpeg" ContentType="image/jpeg"/>
  <Override PartName="/ppt/media/image27.jpeg" ContentType="image/jpeg"/>
  <Override PartName="/ppt/media/image35.png" ContentType="image/png"/>
  <Override PartName="/ppt/media/image25.jpeg" ContentType="image/jpeg"/>
  <Override PartName="/ppt/media/image23.png" ContentType="image/png"/>
  <Override PartName="/ppt/media/image22.wmf" ContentType="image/x-wmf"/>
  <Override PartName="/ppt/media/image21.jpeg" ContentType="image/jpeg"/>
  <Override PartName="/ppt/media/image10.png" ContentType="image/png"/>
  <Override PartName="/ppt/media/image20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14.png" ContentType="image/png"/>
  <Override PartName="/ppt/media/image13.png" ContentType="image/png"/>
  <Override PartName="/ppt/media/image24.jpeg" ContentType="image/jpeg"/>
  <Override PartName="/ppt/media/image12.png" ContentType="image/png"/>
  <Override PartName="/ppt/media/image3.png" ContentType="image/png"/>
  <Override PartName="/ppt/media/image19.jpeg" ContentType="image/jpeg"/>
  <Override PartName="/ppt/media/image36.jpeg" ContentType="image/jpeg"/>
  <Override PartName="/ppt/media/image11.png" ContentType="image/png"/>
  <Override PartName="/ppt/media/image9.png" ContentType="image/png"/>
  <Override PartName="/ppt/media/image2.png" ContentType="image/png"/>
  <Override PartName="/ppt/media/image26.wmf" ContentType="image/x-wmf"/>
  <Override PartName="/ppt/media/image1.png" ContentType="image/png"/>
  <Override PartName="/ppt/media/image15.jpeg" ContentType="image/jpeg"/>
  <Override PartName="/ppt/media/image8.png" ContentType="image/png"/>
  <Override PartName="/ppt/media/image7.png" ContentType="image/png"/>
  <Override PartName="/ppt/media/image5.png" ContentType="image/png"/>
  <Override PartName="/ppt/media/image4.png" ContentType="image/png"/>
  <Override PartName="/ppt/media/image41.png" ContentType="image/png"/>
  <Override PartName="/ppt/media/image16.png" ContentType="image/pn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rIns="0" tIns="0" bIns="0"/>
          <a:p>
            <a:r>
              <a:rPr lang="de-DE"/>
              <a:t>Klicken Sie, um das Format der Notizen zu bearbeiten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rIns="0" tIns="0" bIns="0"/>
          <a:p>
            <a:r>
              <a:rPr lang="de-DE" sz="1400"/>
              <a:t>&lt;Kopfzeile&gt;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rIns="0" tIns="0" bIns="0"/>
          <a:p>
            <a:pPr algn="r"/>
            <a:r>
              <a:rPr lang="de-DE" sz="1400"/>
              <a:t>&lt;Datum/Uhrzeit&gt;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rIns="0" tIns="0" bIns="0" anchor="b"/>
          <a:p>
            <a:r>
              <a:rPr lang="de-DE" sz="1400"/>
              <a:t>&lt;Fußzeile&gt;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rIns="0" tIns="0" bIns="0" anchor="b"/>
          <a:p>
            <a:pPr algn="r"/>
            <a:fld id="{A4F6B3E5-992D-4832-B569-DE2C930F8B88}" type="slidenum">
              <a:rPr lang="de-DE" sz="1400"/>
              <a:t>&lt;Nummer&gt;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42EEFBD-0D9F-49F2-A445-07D68146332F}" type="slidenum">
              <a:rPr lang="de-DE" sz="1200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3657240" cy="571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876920" y="6844680"/>
            <a:ext cx="2819160" cy="13716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3657240" cy="571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7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3657240" cy="571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876920" y="6844680"/>
            <a:ext cx="2819160" cy="13716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1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3657240" cy="571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876920" y="6844680"/>
            <a:ext cx="2819160" cy="13716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5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1855440"/>
            <a:ext cx="3657240" cy="2917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876920" y="6844680"/>
            <a:ext cx="2819160" cy="13716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5714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331360" y="344196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5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331360" y="457200"/>
            <a:ext cx="178452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441960"/>
            <a:ext cx="3657240" cy="272556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823600" y="0"/>
            <a:ext cx="32004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850440" y="0"/>
            <a:ext cx="229320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8280" y="1447920"/>
            <a:ext cx="3962160" cy="213336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de-DE" sz="2800">
                <a:solidFill>
                  <a:srgbClr val="000000"/>
                </a:solidFill>
                <a:latin typeface="Calibri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3583080" y="6426360"/>
            <a:ext cx="2819160" cy="126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1050">
                <a:solidFill>
                  <a:srgbClr val="808080"/>
                </a:solidFill>
                <a:latin typeface="Calibri"/>
              </a:rPr>
              <a:t>27.05.15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6414840" y="6400800"/>
            <a:ext cx="456840" cy="1519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A860967-2DDD-44A7-A207-3DEBBF1B4220}" type="slidenum">
              <a:rPr lang="de-DE" sz="1050">
                <a:solidFill>
                  <a:srgbClr val="808080"/>
                </a:solidFill>
                <a:latin typeface="Calibri"/>
              </a:rPr>
              <a:t>&lt;Nummer&gt;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3581280" y="6296400"/>
            <a:ext cx="2820600" cy="151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de-DE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823600" y="0"/>
            <a:ext cx="320040" cy="68576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dt"/>
          </p:nvPr>
        </p:nvSpPr>
        <p:spPr>
          <a:xfrm>
            <a:off x="4876920" y="6426360"/>
            <a:ext cx="2819160" cy="126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1050">
                <a:solidFill>
                  <a:srgbClr val="808080"/>
                </a:solidFill>
                <a:latin typeface="Calibri"/>
              </a:rPr>
              <a:t>27.05.15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ldNum"/>
          </p:nvPr>
        </p:nvSpPr>
        <p:spPr>
          <a:xfrm>
            <a:off x="7772400" y="6400800"/>
            <a:ext cx="533160" cy="151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8F0D4056-33A5-4099-B9A8-377007FA07BD}" type="slidenum">
              <a:rPr lang="de-DE" sz="1050">
                <a:solidFill>
                  <a:srgbClr val="808080"/>
                </a:solidFill>
                <a:latin typeface="Calibri"/>
              </a:rPr>
              <a:t>&lt;Nummer&gt;</a:t>
            </a:fld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4875120" y="6296400"/>
            <a:ext cx="2820600" cy="151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de-DE"/>
              <a:t>Klicken Sie, um das Format des Titeltextes zu bearbeiten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de-DE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823600" y="0"/>
            <a:ext cx="320040" cy="685764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457200" y="457200"/>
            <a:ext cx="3657240" cy="571464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Calibri"/>
              </a:rPr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>
                <a:solidFill>
                  <a:srgbClr val="000000"/>
                </a:solidFill>
                <a:latin typeface="Calibri"/>
              </a:rPr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Calibri"/>
              </a:rPr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>
                <a:solidFill>
                  <a:srgbClr val="000000"/>
                </a:solidFill>
                <a:latin typeface="Calibri"/>
              </a:rPr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Calibri"/>
              </a:rPr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>
                <a:solidFill>
                  <a:srgbClr val="000000"/>
                </a:solidFill>
                <a:latin typeface="Calibri"/>
              </a:rPr>
              <a:t>Sechste Gliederungsebene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>
                <a:solidFill>
                  <a:srgbClr val="000000"/>
                </a:solidFill>
                <a:latin typeface="Calibri"/>
              </a:rPr>
              <a:t>Siebente GliederungsebeneTextmasterformat bearbeiten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de-DE" sz="1400">
                <a:solidFill>
                  <a:srgbClr val="000000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de-DE" sz="1400">
                <a:solidFill>
                  <a:srgbClr val="000000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de-DE" sz="1400">
                <a:solidFill>
                  <a:srgbClr val="000000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de-DE" sz="1400">
                <a:solidFill>
                  <a:srgbClr val="000000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876920" y="457200"/>
            <a:ext cx="2819160" cy="5714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800">
                <a:solidFill>
                  <a:srgbClr val="000000"/>
                </a:solidFill>
                <a:latin typeface="Calibri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876920" y="6426360"/>
            <a:ext cx="2819160" cy="126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1050">
                <a:solidFill>
                  <a:srgbClr val="808080"/>
                </a:solidFill>
                <a:latin typeface="Calibri"/>
              </a:rPr>
              <a:t>27.05.15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7772400" y="6400800"/>
            <a:ext cx="533160" cy="151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34A58C97-EA71-44A1-B78F-761D4398CFB5}" type="slidenum">
              <a:rPr lang="de-DE" sz="1050">
                <a:solidFill>
                  <a:srgbClr val="808080"/>
                </a:solidFill>
                <a:latin typeface="Calibri"/>
              </a:rPr>
              <a:t>&lt;Nummer&gt;</a:t>
            </a:fld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875120" y="6296400"/>
            <a:ext cx="2820600" cy="151920"/>
          </a:xfrm>
          <a:prstGeom prst="rect">
            <a:avLst/>
          </a:prstGeom>
        </p:spPr>
        <p:txBody>
          <a:bodyPr anchor="b"/>
          <a:p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823600" y="0"/>
            <a:ext cx="320040" cy="685764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733920" y="457200"/>
            <a:ext cx="3962160" cy="5714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2800">
                <a:solidFill>
                  <a:srgbClr val="000000"/>
                </a:solidFill>
                <a:latin typeface="Calibri"/>
              </a:rPr>
              <a:t>Klicken Sie, um das Format des Titeltextes zu bearbeitenTitelmasterformat durch Klicken bearbeiten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dt"/>
          </p:nvPr>
        </p:nvSpPr>
        <p:spPr>
          <a:xfrm>
            <a:off x="4876920" y="6426360"/>
            <a:ext cx="2819160" cy="126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1050">
                <a:solidFill>
                  <a:srgbClr val="808080"/>
                </a:solidFill>
                <a:latin typeface="Calibri"/>
              </a:rPr>
              <a:t>27.05.15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sldNum"/>
          </p:nvPr>
        </p:nvSpPr>
        <p:spPr>
          <a:xfrm>
            <a:off x="7772400" y="6400800"/>
            <a:ext cx="533160" cy="151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B2A6CEEE-73F0-43A2-A142-FED617B8B113}" type="slidenum">
              <a:rPr lang="de-DE" sz="1050">
                <a:solidFill>
                  <a:srgbClr val="808080"/>
                </a:solidFill>
                <a:latin typeface="Calibri"/>
              </a:rPr>
              <a:t>&lt;Nummer&gt;</a:t>
            </a:fld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4875120" y="6296400"/>
            <a:ext cx="2820600" cy="151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de-DE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Siebente Gliederungsebene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4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-180360" y="98064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de-DE" sz="4000">
                <a:solidFill>
                  <a:srgbClr val="000000"/>
                </a:solidFill>
                <a:latin typeface="Arial"/>
                <a:ea typeface="Times New Roman"/>
              </a:rPr>
              <a:t>Interkulturelle Kompetenz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2800">
                <a:solidFill>
                  <a:srgbClr val="000000"/>
                </a:solidFill>
                <a:latin typeface="Arial"/>
                <a:ea typeface="Times New Roman"/>
              </a:rPr>
              <a:t>als Basis für den</a:t>
            </a:r>
            <a:endParaRPr/>
          </a:p>
          <a:p>
            <a:pPr algn="ctr">
              <a:lnSpc>
                <a:spcPct val="100000"/>
              </a:lnSpc>
            </a:pPr>
            <a:r>
              <a:rPr lang="de-DE" sz="2800">
                <a:solidFill>
                  <a:srgbClr val="000000"/>
                </a:solidFill>
                <a:latin typeface="Arial"/>
                <a:ea typeface="Times New Roman"/>
              </a:rPr>
              <a:t>kommunalen Dialog und Zuwanderung internationaler Fachkräfte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539640" y="32850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de-DE" sz="1400">
                <a:solidFill>
                  <a:srgbClr val="5b6973"/>
                </a:solidFill>
                <a:latin typeface="Calibri"/>
                <a:ea typeface="Times New Roman"/>
              </a:rPr>
              <a:t>.</a:t>
            </a:r>
            <a:endParaRPr/>
          </a:p>
        </p:txBody>
      </p:sp>
      <p:pic>
        <p:nvPicPr>
          <p:cNvPr id="168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4800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1700640"/>
            <a:ext cx="8362440" cy="4896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400" u="sng">
                <a:solidFill>
                  <a:srgbClr val="000000"/>
                </a:solidFill>
                <a:latin typeface="Arial"/>
              </a:rPr>
              <a:t>Beispiel Ghana: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hier auch Verpflichtung der Tochter gegenüber ihren Eltern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Unterschied: Verantwortlichkeit fällt auf die älteste Tochter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auch bei Verlegung ins Krankenhaus kümmert sich Tochter um Nahrung, Getränke und saubere Wäsche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bei einer Arbeitstelle im Ausland Kündigung der Stelle statt Übergabe der Verantwortung an ein anderes Familienmitglied; nur so wird sie ihren Pflichten älteste Tochter gerecht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Wingdings"/>
              </a:rPr>
              <a:t>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Pflegekräfte sind sehr zugewandt, nehmen sich Zeit </a:t>
            </a: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Wingdings"/>
              </a:rPr>
              <a:t>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erleben deutsche Kollegen als unfreundlich und respektlos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0" y="764640"/>
            <a:ext cx="87127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Kulturgebundenes Pflegeverständnis</a:t>
            </a:r>
            <a:endParaRPr/>
          </a:p>
        </p:txBody>
      </p:sp>
      <p:pic>
        <p:nvPicPr>
          <p:cNvPr id="199" name="6D76CBFC-940C-4D20-8875-7929884F46F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20360" y="0"/>
            <a:ext cx="1812960" cy="719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nodeType="clickEffect" fill="hold">
                      <p:stCondLst>
                        <p:cond delay="indefinite"/>
                      </p:stCondLst>
                      <p:childTnLst>
                        <p:par>
                          <p:cTn id="1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0" dur="500"/>
                                        <p:tgtEl>
                                          <p:spTgt spid="197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5" dur="500"/>
                                        <p:tgtEl>
                                          <p:spTgt spid="197">
                                            <p:txEl>
                                              <p:pRg st="17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6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0" dur="500"/>
                                        <p:tgtEl>
                                          <p:spTgt spid="197">
                                            <p:txEl>
                                              <p:pRg st="76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39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5" dur="500"/>
                                        <p:tgtEl>
                                          <p:spTgt spid="197">
                                            <p:txEl>
                                              <p:pRg st="139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36" end="4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0" dur="500"/>
                                        <p:tgtEl>
                                          <p:spTgt spid="197">
                                            <p:txEl>
                                              <p:pRg st="236" end="4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15" end="4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5" dur="500"/>
                                        <p:tgtEl>
                                          <p:spTgt spid="197">
                                            <p:txEl>
                                              <p:pRg st="415" end="4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68" end="5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0" dur="500"/>
                                        <p:tgtEl>
                                          <p:spTgt spid="197">
                                            <p:txEl>
                                              <p:pRg st="468" end="5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6600">
                <a:solidFill>
                  <a:srgbClr val="000000"/>
                </a:solidFill>
                <a:latin typeface="Arial"/>
                <a:ea typeface="Times New Roman"/>
              </a:rPr>
              <a:t>Führungskultur und Führung in der Kultur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1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2036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0" y="26064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5160" y="1785960"/>
            <a:ext cx="6584040" cy="3531960"/>
          </a:xfrm>
          <a:prstGeom prst="rect">
            <a:avLst/>
          </a:prstGeom>
          <a:ln>
            <a:noFill/>
          </a:ln>
        </p:spPr>
      </p:pic>
      <p:pic>
        <p:nvPicPr>
          <p:cNvPr id="204" name="Bild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  <p:sp>
        <p:nvSpPr>
          <p:cNvPr id="206" name="TextShape 1"/>
          <p:cNvSpPr txBox="1"/>
          <p:nvPr/>
        </p:nvSpPr>
        <p:spPr>
          <a:xfrm>
            <a:off x="0" y="1600200"/>
            <a:ext cx="822924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	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„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Führen und Geführtwerden sind Megathemen in der Geschichte der Menschheit - jede menschliche Sozialisation wird entscheidend bestimmt von diesen Faktoren. Erste Ur-Erfahrungen beginnen in der Familie und setzen sich ein Leben lang fort: im Kindergarten, in der Schule, in der Ausbildung, im Betrieb, in der Beziehung, in der Freizeit, im Verein, in der Politik etc.“ </a:t>
            </a: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	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B. Maelicke in: Führung und Zusammenarbeit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0" y="620640"/>
            <a:ext cx="8532000" cy="921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4000">
                <a:solidFill>
                  <a:srgbClr val="000000"/>
                </a:solidFill>
                <a:latin typeface="Arial"/>
              </a:rPr>
              <a:t>Kulturgebundenes Führungsverständnis</a:t>
            </a:r>
            <a:r>
              <a:rPr b="1" lang="de-DE" sz="28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0" y="692640"/>
            <a:ext cx="8964000" cy="107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Interkulturelle Kompetenz als Schlüsselqualifikation</a:t>
            </a:r>
            <a:endParaRPr/>
          </a:p>
        </p:txBody>
      </p:sp>
      <p:pic>
        <p:nvPicPr>
          <p:cNvPr id="209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2925000"/>
            <a:ext cx="8229240" cy="1727640"/>
          </a:xfrm>
          <a:prstGeom prst="rect">
            <a:avLst/>
          </a:prstGeom>
          <a:ln>
            <a:noFill/>
          </a:ln>
        </p:spPr>
      </p:pic>
      <p:pic>
        <p:nvPicPr>
          <p:cNvPr id="210" name="Bild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23640" y="764640"/>
            <a:ext cx="8064360" cy="8110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Interkulturelle Kompetenz als Schlüsselqualifikation</a:t>
            </a:r>
            <a:endParaRPr/>
          </a:p>
        </p:txBody>
      </p:sp>
      <p:pic>
        <p:nvPicPr>
          <p:cNvPr id="21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2997000"/>
            <a:ext cx="8229240" cy="1727640"/>
          </a:xfrm>
          <a:prstGeom prst="rect">
            <a:avLst/>
          </a:prstGeom>
          <a:ln>
            <a:noFill/>
          </a:ln>
        </p:spPr>
      </p:pic>
      <p:pic>
        <p:nvPicPr>
          <p:cNvPr id="213" name="Bild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67640" y="980640"/>
            <a:ext cx="7444440" cy="7390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Interkulturelle Kompetenz als Schlüsselqualifikation</a:t>
            </a:r>
            <a:endParaRPr/>
          </a:p>
        </p:txBody>
      </p:sp>
      <p:pic>
        <p:nvPicPr>
          <p:cNvPr id="21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3069000"/>
            <a:ext cx="8229240" cy="1727640"/>
          </a:xfrm>
          <a:prstGeom prst="rect">
            <a:avLst/>
          </a:prstGeom>
          <a:ln>
            <a:noFill/>
          </a:ln>
        </p:spPr>
      </p:pic>
      <p:pic>
        <p:nvPicPr>
          <p:cNvPr id="216" name="Bild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Zusammenfassung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  <a:ea typeface="Times New Roman"/>
              </a:rPr>
              <a:t>Kultur- Krankheit- Gesundheit miteinander verbunden und  beeinflussen sich gegenseitig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  <a:ea typeface="Times New Roman"/>
              </a:rPr>
              <a:t>interkulturelle Kompetenzen im Gesundheitswesen sind unabdingbar für ein funktionierendes System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  <a:ea typeface="Times New Roman"/>
              </a:rPr>
              <a:t>Kultur prägt das Pflegeverständnis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  <a:ea typeface="Times New Roman"/>
              </a:rPr>
              <a:t>Führen und geführt werden sind kulturabhängig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19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457200"/>
            <a:ext cx="5770800" cy="5714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3200">
                <a:solidFill>
                  <a:srgbClr val="000000"/>
                </a:solidFill>
                <a:latin typeface="Arial"/>
              </a:rPr>
              <a:t>Vielen Dank für Ihr Interesse </a:t>
            </a:r>
            <a:endParaRPr/>
          </a:p>
          <a:p>
            <a:pPr>
              <a:lnSpc>
                <a:spcPct val="100000"/>
              </a:lnSpc>
            </a:pPr>
            <a:r>
              <a:rPr lang="de-DE" sz="3200">
                <a:solidFill>
                  <a:srgbClr val="000000"/>
                </a:solidFill>
                <a:latin typeface="Arial"/>
              </a:rPr>
              <a:t>und Ihre Aufmerksamkeit.</a:t>
            </a:r>
            <a:endParaRPr/>
          </a:p>
        </p:txBody>
      </p:sp>
      <p:pic>
        <p:nvPicPr>
          <p:cNvPr id="221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68000" y="1070640"/>
            <a:ext cx="3642840" cy="404136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0" y="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Um was es heute geht…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  <a:buFont typeface="StarSymbol"/>
              <a:buAutoNum type="arabicPeriod"/>
            </a:pPr>
            <a:r>
              <a:rPr lang="de-DE" sz="2400">
                <a:solidFill>
                  <a:srgbClr val="000000"/>
                </a:solidFill>
                <a:latin typeface="Arial"/>
                <a:ea typeface="Times New Roman"/>
              </a:rPr>
              <a:t>Pflegeverständnisse</a:t>
            </a:r>
            <a:endParaRPr/>
          </a:p>
          <a:p>
            <a:pPr>
              <a:lnSpc>
                <a:spcPct val="150000"/>
              </a:lnSpc>
              <a:buFont typeface="StarSymbol"/>
              <a:buAutoNum type="arabicPeriod"/>
            </a:pPr>
            <a:r>
              <a:rPr lang="de-DE" sz="2400">
                <a:solidFill>
                  <a:srgbClr val="000000"/>
                </a:solidFill>
                <a:latin typeface="Arial"/>
                <a:ea typeface="Times New Roman"/>
              </a:rPr>
              <a:t>Führungskultur und Führung in der Kultur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pic>
        <p:nvPicPr>
          <p:cNvPr id="172" name="Bild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360" y="188640"/>
            <a:ext cx="1761840" cy="657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51640" y="1268640"/>
            <a:ext cx="8362440" cy="4248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Arial"/>
              </a:rPr>
              <a:t>Westliche Kulturen: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klare Individualisierungstendenz auch in der Pflege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Übernahme vom niederländischen Konzept der „Selbstständigkeit“ in D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Pflegekräfte unterstützen  Erhalt/Wiedererlangung der Selbstpflege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6732720" y="5867280"/>
            <a:ext cx="1223640" cy="585360"/>
          </a:xfrm>
          <a:prstGeom prst="rect">
            <a:avLst/>
          </a:prstGeom>
          <a:noFill/>
          <a:ln w="15840">
            <a:noFill/>
          </a:ln>
        </p:spPr>
      </p:sp>
      <p:pic>
        <p:nvPicPr>
          <p:cNvPr id="175" name="962623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20360" y="4149000"/>
            <a:ext cx="1584000" cy="2247480"/>
          </a:xfrm>
          <a:prstGeom prst="rect">
            <a:avLst/>
          </a:prstGeom>
          <a:ln w="9360">
            <a:noFill/>
          </a:ln>
        </p:spPr>
      </p:pic>
      <p:sp>
        <p:nvSpPr>
          <p:cNvPr id="176" name="TextShape 3"/>
          <p:cNvSpPr txBox="1"/>
          <p:nvPr/>
        </p:nvSpPr>
        <p:spPr>
          <a:xfrm>
            <a:off x="251640" y="332640"/>
            <a:ext cx="793080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Kulturgebundenes Pflegeverständnis</a:t>
            </a:r>
            <a:endParaRPr/>
          </a:p>
        </p:txBody>
      </p:sp>
      <p:pic>
        <p:nvPicPr>
          <p:cNvPr id="177" name="6D76CBFC-940C-4D20-8875-7929884F46F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20360" y="0"/>
            <a:ext cx="1812960" cy="719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" dur="500"/>
                                        <p:tgtEl>
                                          <p:spTgt spid="173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nodeType="clickEffect" fill="hold">
                      <p:stCondLst>
                        <p:cond delay="indefinite"/>
                      </p:stCondLst>
                      <p:childTnLst>
                        <p:par>
                          <p:cTn id="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1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" dur="500"/>
                                        <p:tgtEl>
                                          <p:spTgt spid="173">
                                            <p:txEl>
                                              <p:pRg st="21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" dur="500"/>
                                        <p:tgtEl>
                                          <p:spTgt spid="173">
                                            <p:txEl>
                                              <p:pRg st="73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41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" dur="500"/>
                                        <p:tgtEl>
                                          <p:spTgt spid="173">
                                            <p:txEl>
                                              <p:pRg st="141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23640" y="1484640"/>
            <a:ext cx="8534520" cy="5184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Westliche Kulturen: Individualisierungstendenz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Wingdings"/>
              </a:rPr>
              <a:t>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 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pflegebedürftige/kranke/alte Menschen streben Selbstversorgung 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Wingdings"/>
              </a:rPr>
              <a:t>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umfassende Pflege durch die Familie wird empfunden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als Last und Verlust der eigenen hoch angesehen Autonomie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finanzielle Engpässe in der Gesundheitspflege führt in vielen europäischen Ländern zur Rückbesinnung auf die Familie als primäre Pflegeinstitution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6732720" y="5867280"/>
            <a:ext cx="1223640" cy="585360"/>
          </a:xfrm>
          <a:prstGeom prst="rect">
            <a:avLst/>
          </a:prstGeom>
          <a:noFill/>
          <a:ln w="15840">
            <a:noFill/>
          </a:ln>
        </p:spPr>
      </p:sp>
      <p:pic>
        <p:nvPicPr>
          <p:cNvPr id="180" name="Grafik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164360" y="1413000"/>
            <a:ext cx="1692000" cy="2160360"/>
          </a:xfrm>
          <a:prstGeom prst="rect">
            <a:avLst/>
          </a:prstGeom>
          <a:ln w="9360">
            <a:noFill/>
          </a:ln>
        </p:spPr>
      </p:pic>
      <p:sp>
        <p:nvSpPr>
          <p:cNvPr id="181" name="TextShape 3"/>
          <p:cNvSpPr txBox="1"/>
          <p:nvPr/>
        </p:nvSpPr>
        <p:spPr>
          <a:xfrm>
            <a:off x="251640" y="332640"/>
            <a:ext cx="793080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Kulturgebundenes Pflegeverständnis</a:t>
            </a:r>
            <a:endParaRPr/>
          </a:p>
        </p:txBody>
      </p:sp>
      <p:pic>
        <p:nvPicPr>
          <p:cNvPr id="182" name="6D76CBFC-940C-4D20-8875-7929884F46F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020360" y="0"/>
            <a:ext cx="1812960" cy="719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7" dur="500"/>
                                        <p:tgtEl>
                                          <p:spTgt spid="178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8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" dur="500"/>
                                        <p:tgtEl>
                                          <p:spTgt spid="178">
                                            <p:txEl>
                                              <p:pRg st="48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17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" dur="500"/>
                                        <p:tgtEl>
                                          <p:spTgt spid="178">
                                            <p:txEl>
                                              <p:pRg st="117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69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" dur="500"/>
                                        <p:tgtEl>
                                          <p:spTgt spid="178">
                                            <p:txEl>
                                              <p:pRg st="169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Effect" fill="hold">
                      <p:stCondLst>
                        <p:cond delay="indefinite"/>
                      </p:stCondLst>
                      <p:childTnLst>
                        <p:par>
                          <p:cTn id="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28" end="3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3" dur="500"/>
                                        <p:tgtEl>
                                          <p:spTgt spid="178">
                                            <p:txEl>
                                              <p:pRg st="228" end="3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76720" y="1773360"/>
            <a:ext cx="2599920" cy="3901680"/>
          </a:xfrm>
          <a:prstGeom prst="rect">
            <a:avLst/>
          </a:prstGeom>
          <a:ln w="9360">
            <a:noFill/>
          </a:ln>
        </p:spPr>
      </p:pic>
      <p:pic>
        <p:nvPicPr>
          <p:cNvPr id="184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280" y="2708280"/>
            <a:ext cx="2661840" cy="1812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23640" y="1484640"/>
            <a:ext cx="8362440" cy="4852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400" u="sng">
                <a:solidFill>
                  <a:srgbClr val="000000"/>
                </a:solidFill>
                <a:latin typeface="Arial"/>
              </a:rPr>
              <a:t>Beispiel Russland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Übergabe von Kranken in Pflegeheime als „Weggeben“ und Zurückweisung der Verantwortung gesehen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Für jemanden zu sorgen heißt für Russen „alles tun“, die Selbstpflegefähigkeit wird nicht angestrebt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Pflegekräfte „verwöhnen“ und helfen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erleben deutsche Kollegen als kalt und unfreundlich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6732720" y="5867280"/>
            <a:ext cx="1223640" cy="585360"/>
          </a:xfrm>
          <a:prstGeom prst="rect">
            <a:avLst/>
          </a:prstGeom>
          <a:noFill/>
          <a:ln w="15840">
            <a:noFill/>
          </a:ln>
        </p:spPr>
      </p:sp>
      <p:pic>
        <p:nvPicPr>
          <p:cNvPr id="187" name="Bild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92360" y="116640"/>
            <a:ext cx="1761840" cy="657000"/>
          </a:xfrm>
          <a:prstGeom prst="rect">
            <a:avLst/>
          </a:prstGeom>
          <a:ln w="9360"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0" y="476640"/>
            <a:ext cx="81367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Kulturgebundenes Pflegeverständnis</a:t>
            </a:r>
            <a:endParaRPr/>
          </a:p>
        </p:txBody>
      </p:sp>
      <p:pic>
        <p:nvPicPr>
          <p:cNvPr id="189" name="Grafik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588360" y="1196640"/>
            <a:ext cx="1726920" cy="1439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nodeType="clickEffect" fill="hold">
                      <p:stCondLst>
                        <p:cond delay="indefinite"/>
                      </p:stCondLst>
                      <p:childTnLst>
                        <p:par>
                          <p:cTn id="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6" dur="500"/>
                                        <p:tgtEl>
                                          <p:spTgt spid="185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1" dur="500"/>
                                        <p:tgtEl>
                                          <p:spTgt spid="185">
                                            <p:txEl>
                                              <p:pRg st="22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18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6" dur="500"/>
                                        <p:tgtEl>
                                          <p:spTgt spid="185">
                                            <p:txEl>
                                              <p:pRg st="118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21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1" dur="500"/>
                                        <p:tgtEl>
                                          <p:spTgt spid="185">
                                            <p:txEl>
                                              <p:pRg st="221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57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6" dur="500"/>
                                        <p:tgtEl>
                                          <p:spTgt spid="185">
                                            <p:txEl>
                                              <p:pRg st="257" end="3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41960" y="2492280"/>
            <a:ext cx="3901680" cy="259992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2924280"/>
            <a:ext cx="2588760" cy="1757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67640" y="1746360"/>
            <a:ext cx="8507160" cy="492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de-DE" sz="2400" u="sng">
                <a:solidFill>
                  <a:srgbClr val="000000"/>
                </a:solidFill>
                <a:latin typeface="Arial"/>
              </a:rPr>
              <a:t>Beispiel Türkei </a:t>
            </a: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59b0b9"/>
                </a:solidFill>
                <a:latin typeface="StoneSans LT"/>
              </a:rPr>
              <a:t>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Verantwortung gegenüber Angehörigen groß geschrieben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es gehört zu den Pflichten einer Tochter, sich um die Pflegebedürftigen zu kümmern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de-DE" sz="2400">
                <a:solidFill>
                  <a:srgbClr val="000000"/>
                </a:solidFill>
                <a:latin typeface="Arial"/>
              </a:rPr>
              <a:t> 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diese gibt den Tagesablauf vor und bestimmt, was in den Aufgabenbereich der Pflegenden gehört und was nicht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Wingdings"/>
              </a:rPr>
              <a:t>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Auswirkungen auf Compliance</a:t>
            </a:r>
            <a:endParaRPr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latin typeface="Wingdings"/>
              </a:rPr>
              <a:t></a:t>
            </a:r>
            <a:r>
              <a:rPr lang="de-DE" sz="2400">
                <a:solidFill>
                  <a:srgbClr val="000000"/>
                </a:solidFill>
                <a:latin typeface="Arial"/>
              </a:rPr>
              <a:t>Pflegekräfte erleben deutsche Kollegen als respektlos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6732720" y="5867280"/>
            <a:ext cx="1223640" cy="585360"/>
          </a:xfrm>
          <a:prstGeom prst="rect">
            <a:avLst/>
          </a:prstGeom>
          <a:noFill/>
          <a:ln w="15840">
            <a:noFill/>
          </a:ln>
        </p:spPr>
      </p:sp>
      <p:sp>
        <p:nvSpPr>
          <p:cNvPr id="194" name="CustomShape 3"/>
          <p:cNvSpPr/>
          <p:nvPr/>
        </p:nvSpPr>
        <p:spPr>
          <a:xfrm>
            <a:off x="0" y="692640"/>
            <a:ext cx="81367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de-DE" sz="3600">
                <a:solidFill>
                  <a:srgbClr val="000000"/>
                </a:solidFill>
                <a:latin typeface="Arial"/>
              </a:rPr>
              <a:t>Kulturgebundenes Pflegeverständnis</a:t>
            </a:r>
            <a:endParaRPr/>
          </a:p>
        </p:txBody>
      </p:sp>
      <p:pic>
        <p:nvPicPr>
          <p:cNvPr id="195" name="6D76CBFC-940C-4D20-8875-7929884F46F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20360" y="0"/>
            <a:ext cx="1812960" cy="719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9" dur="500"/>
                                        <p:tgtEl>
                                          <p:spTgt spid="192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7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4" dur="500"/>
                                        <p:tgtEl>
                                          <p:spTgt spid="192">
                                            <p:txEl>
                                              <p:pRg st="17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9" dur="500"/>
                                        <p:tgtEl>
                                          <p:spTgt spid="192">
                                            <p:txEl>
                                              <p:pRg st="19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2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4" dur="500"/>
                                        <p:tgtEl>
                                          <p:spTgt spid="192">
                                            <p:txEl>
                                              <p:pRg st="72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55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9" dur="500"/>
                                        <p:tgtEl>
                                          <p:spTgt spid="192">
                                            <p:txEl>
                                              <p:pRg st="155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65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4" dur="500"/>
                                        <p:tgtEl>
                                          <p:spTgt spid="192">
                                            <p:txEl>
                                              <p:pRg st="265" end="2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94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9" dur="500"/>
                                        <p:tgtEl>
                                          <p:spTgt spid="192">
                                            <p:txEl>
                                              <p:pRg st="294" end="3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0" y="2509920"/>
            <a:ext cx="3657240" cy="2431800"/>
          </a:xfrm>
          <a:prstGeom prst="rect">
            <a:avLst/>
          </a:prstGeom>
          <a:ln w="936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